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4" r:id="rId2"/>
  </p:sldMasterIdLst>
  <p:notesMasterIdLst>
    <p:notesMasterId r:id="rId27"/>
  </p:notesMasterIdLst>
  <p:sldIdLst>
    <p:sldId id="3167" r:id="rId3"/>
    <p:sldId id="3147" r:id="rId4"/>
    <p:sldId id="3139" r:id="rId5"/>
    <p:sldId id="3127" r:id="rId6"/>
    <p:sldId id="3148" r:id="rId7"/>
    <p:sldId id="3149" r:id="rId8"/>
    <p:sldId id="3150" r:id="rId9"/>
    <p:sldId id="3151" r:id="rId10"/>
    <p:sldId id="3152" r:id="rId11"/>
    <p:sldId id="3155" r:id="rId12"/>
    <p:sldId id="3156" r:id="rId13"/>
    <p:sldId id="3157" r:id="rId14"/>
    <p:sldId id="3158" r:id="rId15"/>
    <p:sldId id="3159" r:id="rId16"/>
    <p:sldId id="3160" r:id="rId17"/>
    <p:sldId id="3161" r:id="rId18"/>
    <p:sldId id="3165" r:id="rId19"/>
    <p:sldId id="3166" r:id="rId20"/>
    <p:sldId id="3164" r:id="rId21"/>
    <p:sldId id="3162" r:id="rId22"/>
    <p:sldId id="3163" r:id="rId23"/>
    <p:sldId id="3153" r:id="rId24"/>
    <p:sldId id="3154" r:id="rId25"/>
    <p:sldId id="3168"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DBE198-EB6E-4997-87B3-3BAE6FA80DB9}" type="datetimeFigureOut">
              <a:rPr lang="zh-CN" altLang="en-US" smtClean="0"/>
              <a:t>2021/1/11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E35F21-995A-4C41-9DA8-4FA6D3D04F9E}" type="slidenum">
              <a:rPr lang="zh-CN" altLang="en-US" smtClean="0"/>
              <a:t>‹#›</a:t>
            </a:fld>
            <a:endParaRPr lang="zh-CN" altLang="en-US"/>
          </a:p>
        </p:txBody>
      </p:sp>
    </p:spTree>
    <p:extLst>
      <p:ext uri="{BB962C8B-B14F-4D97-AF65-F5344CB8AC3E}">
        <p14:creationId xmlns:p14="http://schemas.microsoft.com/office/powerpoint/2010/main" val="475176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4036938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113075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940449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632812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51443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051932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517603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502029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336390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544569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070571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3632831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670501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387046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842316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140212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490805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8242730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463026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848252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7482445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010995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目录">
    <p:spTree>
      <p:nvGrpSpPr>
        <p:cNvPr id="1" name=""/>
        <p:cNvGrpSpPr/>
        <p:nvPr/>
      </p:nvGrpSpPr>
      <p:grpSpPr>
        <a:xfrm>
          <a:off x="0" y="0"/>
          <a:ext cx="0" cy="0"/>
          <a:chOff x="0" y="0"/>
          <a:chExt cx="0" cy="0"/>
        </a:xfrm>
      </p:grpSpPr>
      <p:cxnSp>
        <p:nvCxnSpPr>
          <p:cNvPr id="2" name="直接连接符 1"/>
          <p:cNvCxnSpPr/>
          <p:nvPr userDrawn="1"/>
        </p:nvCxnSpPr>
        <p:spPr>
          <a:xfrm>
            <a:off x="0" y="610419"/>
            <a:ext cx="12192000" cy="1"/>
          </a:xfrm>
          <a:prstGeom prst="line">
            <a:avLst/>
          </a:prstGeom>
          <a:ln w="57150">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nvGrpSpPr>
          <p:cNvPr id="3" name="组合 2"/>
          <p:cNvGrpSpPr/>
          <p:nvPr userDrawn="1"/>
        </p:nvGrpSpPr>
        <p:grpSpPr>
          <a:xfrm>
            <a:off x="489922" y="177653"/>
            <a:ext cx="287957" cy="287973"/>
            <a:chOff x="624979" y="908720"/>
            <a:chExt cx="288032" cy="288032"/>
          </a:xfrm>
        </p:grpSpPr>
        <p:cxnSp>
          <p:nvCxnSpPr>
            <p:cNvPr id="4" name="直接连接符 3"/>
            <p:cNvCxnSpPr/>
            <p:nvPr/>
          </p:nvCxnSpPr>
          <p:spPr>
            <a:xfrm>
              <a:off x="624979" y="1196752"/>
              <a:ext cx="288032"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7" name="日期占位符 6">
            <a:extLst>
              <a:ext uri="{FF2B5EF4-FFF2-40B4-BE49-F238E27FC236}">
                <a16:creationId xmlns:a16="http://schemas.microsoft.com/office/drawing/2014/main" id="{EE68F146-AF0A-4EAE-8865-41630EB90BA0}"/>
              </a:ext>
            </a:extLst>
          </p:cNvPr>
          <p:cNvSpPr>
            <a:spLocks noGrp="1"/>
          </p:cNvSpPr>
          <p:nvPr>
            <p:ph type="dt" sz="half" idx="10"/>
          </p:nvPr>
        </p:nvSpPr>
        <p:spPr/>
        <p:txBody>
          <a:bodyPr/>
          <a:lstStyle/>
          <a:p>
            <a:fld id="{43A93E93-166D-47F5-9EF1-ACEABE24AEEA}" type="datetimeFigureOut">
              <a:rPr lang="zh-CN" altLang="en-US" smtClean="0"/>
              <a:t>2021/1/11</a:t>
            </a:fld>
            <a:endParaRPr lang="zh-CN" altLang="en-US"/>
          </a:p>
        </p:txBody>
      </p:sp>
      <p:sp>
        <p:nvSpPr>
          <p:cNvPr id="8" name="灯片编号占位符 7">
            <a:extLst>
              <a:ext uri="{FF2B5EF4-FFF2-40B4-BE49-F238E27FC236}">
                <a16:creationId xmlns:a16="http://schemas.microsoft.com/office/drawing/2014/main" id="{C2522632-760F-4548-9CD1-58BEDD0B7308}"/>
              </a:ext>
            </a:extLst>
          </p:cNvPr>
          <p:cNvSpPr>
            <a:spLocks noGrp="1"/>
          </p:cNvSpPr>
          <p:nvPr>
            <p:ph type="sldNum" sz="quarter" idx="11"/>
          </p:nvPr>
        </p:nvSpPr>
        <p:spPr/>
        <p:txBody>
          <a:body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1615101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sp>
        <p:nvSpPr>
          <p:cNvPr id="5" name="日期占位符 4">
            <a:extLst>
              <a:ext uri="{FF2B5EF4-FFF2-40B4-BE49-F238E27FC236}">
                <a16:creationId xmlns:a16="http://schemas.microsoft.com/office/drawing/2014/main" id="{39D45555-A4D2-416E-BB38-040EF11006CC}"/>
              </a:ext>
            </a:extLst>
          </p:cNvPr>
          <p:cNvSpPr>
            <a:spLocks noGrp="1"/>
          </p:cNvSpPr>
          <p:nvPr>
            <p:ph type="dt" sz="half" idx="10"/>
          </p:nvPr>
        </p:nvSpPr>
        <p:spPr/>
        <p:txBody>
          <a:bodyPr/>
          <a:lstStyle/>
          <a:p>
            <a:fld id="{43A93E93-166D-47F5-9EF1-ACEABE24AEEA}" type="datetimeFigureOut">
              <a:rPr lang="zh-CN" altLang="en-US" smtClean="0"/>
              <a:t>2021/1/11</a:t>
            </a:fld>
            <a:endParaRPr lang="zh-CN" altLang="en-US"/>
          </a:p>
        </p:txBody>
      </p:sp>
      <p:sp>
        <p:nvSpPr>
          <p:cNvPr id="6" name="灯片编号占位符 5">
            <a:extLst>
              <a:ext uri="{FF2B5EF4-FFF2-40B4-BE49-F238E27FC236}">
                <a16:creationId xmlns:a16="http://schemas.microsoft.com/office/drawing/2014/main" id="{6C8A5929-9573-478B-AC2D-0C83C6136605}"/>
              </a:ext>
            </a:extLst>
          </p:cNvPr>
          <p:cNvSpPr>
            <a:spLocks noGrp="1"/>
          </p:cNvSpPr>
          <p:nvPr>
            <p:ph type="sldNum" sz="quarter" idx="11"/>
          </p:nvPr>
        </p:nvSpPr>
        <p:spPr/>
        <p:txBody>
          <a:body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109282397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7" name="矩形 6"/>
          <p:cNvSpPr/>
          <p:nvPr userDrawn="1"/>
        </p:nvSpPr>
        <p:spPr>
          <a:xfrm>
            <a:off x="9782809" y="6431113"/>
            <a:ext cx="734944"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pPr fontAlgn="auto">
              <a:spcBef>
                <a:spcPts val="0"/>
              </a:spcBef>
              <a:spcAft>
                <a:spcPts val="0"/>
              </a:spcAft>
            </a:pP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6" name="日期占位符 5">
            <a:extLst>
              <a:ext uri="{FF2B5EF4-FFF2-40B4-BE49-F238E27FC236}">
                <a16:creationId xmlns:a16="http://schemas.microsoft.com/office/drawing/2014/main" id="{C97389D7-373D-4761-BD85-3D2ACF727F45}"/>
              </a:ext>
            </a:extLst>
          </p:cNvPr>
          <p:cNvSpPr>
            <a:spLocks noGrp="1"/>
          </p:cNvSpPr>
          <p:nvPr>
            <p:ph type="dt" sz="half" idx="10"/>
          </p:nvPr>
        </p:nvSpPr>
        <p:spPr/>
        <p:txBody>
          <a:bodyPr/>
          <a:lstStyle/>
          <a:p>
            <a:fld id="{43A93E93-166D-47F5-9EF1-ACEABE24AEEA}" type="datetimeFigureOut">
              <a:rPr lang="zh-CN" altLang="en-US" smtClean="0"/>
              <a:t>2021/1/11</a:t>
            </a:fld>
            <a:endParaRPr lang="zh-CN" altLang="en-US"/>
          </a:p>
        </p:txBody>
      </p:sp>
      <p:sp>
        <p:nvSpPr>
          <p:cNvPr id="8" name="灯片编号占位符 7">
            <a:extLst>
              <a:ext uri="{FF2B5EF4-FFF2-40B4-BE49-F238E27FC236}">
                <a16:creationId xmlns:a16="http://schemas.microsoft.com/office/drawing/2014/main" id="{ED71F9E1-AACA-41EB-8A55-1FC3F6FFA2A0}"/>
              </a:ext>
            </a:extLst>
          </p:cNvPr>
          <p:cNvSpPr>
            <a:spLocks noGrp="1"/>
          </p:cNvSpPr>
          <p:nvPr>
            <p:ph type="sldNum" sz="quarter" idx="11"/>
          </p:nvPr>
        </p:nvSpPr>
        <p:spPr/>
        <p:txBody>
          <a:body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1575337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首页">
    <p:spTree>
      <p:nvGrpSpPr>
        <p:cNvPr id="1" name=""/>
        <p:cNvGrpSpPr/>
        <p:nvPr/>
      </p:nvGrpSpPr>
      <p:grpSpPr>
        <a:xfrm>
          <a:off x="0" y="0"/>
          <a:ext cx="0" cy="0"/>
          <a:chOff x="0" y="0"/>
          <a:chExt cx="0" cy="0"/>
        </a:xfrm>
      </p:grpSpPr>
      <p:sp>
        <p:nvSpPr>
          <p:cNvPr id="12" name="幻灯片编号"/>
          <p:cNvSpPr txBox="1">
            <a:spLocks noGrp="1"/>
          </p:cNvSpPr>
          <p:nvPr>
            <p:ph type="sldNum" sz="quarter" idx="2"/>
          </p:nvPr>
        </p:nvSpPr>
        <p:spPr>
          <a:prstGeom prst="rect">
            <a:avLst/>
          </a:prstGeom>
        </p:spPr>
        <p:txBody>
          <a:bodyPr/>
          <a:lstStyle>
            <a:lvl1pPr algn="r">
              <a:defRPr/>
            </a:lvl1pPr>
          </a:lstStyle>
          <a:p>
            <a:pPr marL="0" marR="0" lvl="0" indent="0" algn="r" defTabSz="410765" rtl="0" eaLnBrk="1" fontAlgn="auto" latinLnBrk="0" hangingPunct="0">
              <a:lnSpc>
                <a:spcPct val="100000"/>
              </a:lnSpc>
              <a:spcBef>
                <a:spcPts val="0"/>
              </a:spcBef>
              <a:spcAft>
                <a:spcPts val="0"/>
              </a:spcAft>
              <a:buClrTx/>
              <a:buSzTx/>
              <a:buFontTx/>
              <a:buNone/>
              <a:tabLst/>
              <a:defRPr/>
            </a:pPr>
            <a:fld id="{86CB4B4D-7CA3-9044-876B-883B54F8677D}" type="slidenum">
              <a:rPr kumimoji="0" lang="en-US" altLang="zh-CN" sz="1200" b="0" i="0" u="none" strike="noStrike" kern="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410765" rtl="0" eaLnBrk="1" fontAlgn="auto" latinLnBrk="0" hangingPunct="0">
                <a:lnSpc>
                  <a:spcPct val="100000"/>
                </a:lnSpc>
                <a:spcBef>
                  <a:spcPts val="0"/>
                </a:spcBef>
                <a:spcAft>
                  <a:spcPts val="0"/>
                </a:spcAft>
                <a:buClrTx/>
                <a:buSzTx/>
                <a:buFontTx/>
                <a:buNone/>
                <a:tabLst/>
                <a:defRPr/>
              </a:pPr>
              <a:t>‹#›</a:t>
            </a:fld>
            <a:endParaRPr kumimoji="0" lang="en-US" altLang="zh-CN" sz="1200" b="0" i="0" u="none" strike="noStrike" kern="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5210459"/>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目录">
    <p:spTree>
      <p:nvGrpSpPr>
        <p:cNvPr id="1" name=""/>
        <p:cNvGrpSpPr/>
        <p:nvPr/>
      </p:nvGrpSpPr>
      <p:grpSpPr>
        <a:xfrm>
          <a:off x="0" y="0"/>
          <a:ext cx="0" cy="0"/>
          <a:chOff x="0" y="0"/>
          <a:chExt cx="0" cy="0"/>
        </a:xfrm>
      </p:grpSpPr>
      <p:cxnSp>
        <p:nvCxnSpPr>
          <p:cNvPr id="2" name="直接连接符 1"/>
          <p:cNvCxnSpPr/>
          <p:nvPr userDrawn="1"/>
        </p:nvCxnSpPr>
        <p:spPr>
          <a:xfrm>
            <a:off x="0" y="610419"/>
            <a:ext cx="12192000" cy="1"/>
          </a:xfrm>
          <a:prstGeom prst="line">
            <a:avLst/>
          </a:prstGeom>
          <a:ln w="57150">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nvGrpSpPr>
          <p:cNvPr id="3" name="组合 2"/>
          <p:cNvGrpSpPr/>
          <p:nvPr userDrawn="1"/>
        </p:nvGrpSpPr>
        <p:grpSpPr>
          <a:xfrm>
            <a:off x="489922" y="177653"/>
            <a:ext cx="287957" cy="287973"/>
            <a:chOff x="624979" y="908720"/>
            <a:chExt cx="288032" cy="288032"/>
          </a:xfrm>
        </p:grpSpPr>
        <p:cxnSp>
          <p:nvCxnSpPr>
            <p:cNvPr id="4" name="直接连接符 3"/>
            <p:cNvCxnSpPr/>
            <p:nvPr/>
          </p:nvCxnSpPr>
          <p:spPr>
            <a:xfrm>
              <a:off x="624979" y="1196752"/>
              <a:ext cx="288032"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7" name="日期占位符 6">
            <a:extLst>
              <a:ext uri="{FF2B5EF4-FFF2-40B4-BE49-F238E27FC236}">
                <a16:creationId xmlns:a16="http://schemas.microsoft.com/office/drawing/2014/main" id="{48146614-7F17-4EE9-879A-9BD058B4CC3B}"/>
              </a:ext>
            </a:extLst>
          </p:cNvPr>
          <p:cNvSpPr>
            <a:spLocks noGrp="1"/>
          </p:cNvSpPr>
          <p:nvPr>
            <p:ph type="dt" sz="half" idx="10"/>
          </p:nvPr>
        </p:nvSpPr>
        <p:spPr/>
        <p:txBody>
          <a:bodyPr/>
          <a:lstStyle/>
          <a:p>
            <a:fld id="{43A93E93-166D-47F5-9EF1-ACEABE24AEEA}" type="datetimeFigureOut">
              <a:rPr lang="zh-CN" altLang="en-US" smtClean="0"/>
              <a:t>2021/1/11</a:t>
            </a:fld>
            <a:endParaRPr lang="zh-CN" altLang="en-US"/>
          </a:p>
        </p:txBody>
      </p:sp>
      <p:sp>
        <p:nvSpPr>
          <p:cNvPr id="8" name="灯片编号占位符 7">
            <a:extLst>
              <a:ext uri="{FF2B5EF4-FFF2-40B4-BE49-F238E27FC236}">
                <a16:creationId xmlns:a16="http://schemas.microsoft.com/office/drawing/2014/main" id="{0DB7166F-0CB1-4D64-80C3-EC9029BEAD97}"/>
              </a:ext>
            </a:extLst>
          </p:cNvPr>
          <p:cNvSpPr>
            <a:spLocks noGrp="1"/>
          </p:cNvSpPr>
          <p:nvPr>
            <p:ph type="sldNum" sz="quarter" idx="11"/>
          </p:nvPr>
        </p:nvSpPr>
        <p:spPr/>
        <p:txBody>
          <a:body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670344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sp>
        <p:nvSpPr>
          <p:cNvPr id="5" name="日期占位符 4">
            <a:extLst>
              <a:ext uri="{FF2B5EF4-FFF2-40B4-BE49-F238E27FC236}">
                <a16:creationId xmlns:a16="http://schemas.microsoft.com/office/drawing/2014/main" id="{ABCA8902-3B4E-406C-A938-65E39939D31E}"/>
              </a:ext>
            </a:extLst>
          </p:cNvPr>
          <p:cNvSpPr>
            <a:spLocks noGrp="1"/>
          </p:cNvSpPr>
          <p:nvPr>
            <p:ph type="dt" sz="half" idx="10"/>
          </p:nvPr>
        </p:nvSpPr>
        <p:spPr/>
        <p:txBody>
          <a:bodyPr/>
          <a:lstStyle/>
          <a:p>
            <a:fld id="{43A93E93-166D-47F5-9EF1-ACEABE24AEEA}" type="datetimeFigureOut">
              <a:rPr lang="zh-CN" altLang="en-US" smtClean="0"/>
              <a:t>2021/1/11</a:t>
            </a:fld>
            <a:endParaRPr lang="zh-CN" altLang="en-US"/>
          </a:p>
        </p:txBody>
      </p:sp>
      <p:sp>
        <p:nvSpPr>
          <p:cNvPr id="6" name="灯片编号占位符 5">
            <a:extLst>
              <a:ext uri="{FF2B5EF4-FFF2-40B4-BE49-F238E27FC236}">
                <a16:creationId xmlns:a16="http://schemas.microsoft.com/office/drawing/2014/main" id="{D181E8A4-28CE-42BC-8A35-F9F7B469FC5A}"/>
              </a:ext>
            </a:extLst>
          </p:cNvPr>
          <p:cNvSpPr>
            <a:spLocks noGrp="1"/>
          </p:cNvSpPr>
          <p:nvPr>
            <p:ph type="sldNum" sz="quarter" idx="11"/>
          </p:nvPr>
        </p:nvSpPr>
        <p:spPr/>
        <p:txBody>
          <a:body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65996652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7" name="矩形 6"/>
          <p:cNvSpPr/>
          <p:nvPr userDrawn="1"/>
        </p:nvSpPr>
        <p:spPr>
          <a:xfrm>
            <a:off x="9782809" y="6431113"/>
            <a:ext cx="734944"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pPr fontAlgn="auto">
              <a:spcBef>
                <a:spcPts val="0"/>
              </a:spcBef>
              <a:spcAft>
                <a:spcPts val="0"/>
              </a:spcAft>
            </a:pP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6" name="日期占位符 5">
            <a:extLst>
              <a:ext uri="{FF2B5EF4-FFF2-40B4-BE49-F238E27FC236}">
                <a16:creationId xmlns:a16="http://schemas.microsoft.com/office/drawing/2014/main" id="{E36F92EE-14BA-41B0-95CA-308AE2850270}"/>
              </a:ext>
            </a:extLst>
          </p:cNvPr>
          <p:cNvSpPr>
            <a:spLocks noGrp="1"/>
          </p:cNvSpPr>
          <p:nvPr>
            <p:ph type="dt" sz="half" idx="10"/>
          </p:nvPr>
        </p:nvSpPr>
        <p:spPr/>
        <p:txBody>
          <a:bodyPr/>
          <a:lstStyle/>
          <a:p>
            <a:fld id="{43A93E93-166D-47F5-9EF1-ACEABE24AEEA}" type="datetimeFigureOut">
              <a:rPr lang="zh-CN" altLang="en-US" smtClean="0"/>
              <a:t>2021/1/11</a:t>
            </a:fld>
            <a:endParaRPr lang="zh-CN" altLang="en-US"/>
          </a:p>
        </p:txBody>
      </p:sp>
      <p:sp>
        <p:nvSpPr>
          <p:cNvPr id="8" name="灯片编号占位符 7">
            <a:extLst>
              <a:ext uri="{FF2B5EF4-FFF2-40B4-BE49-F238E27FC236}">
                <a16:creationId xmlns:a16="http://schemas.microsoft.com/office/drawing/2014/main" id="{AF532A33-09E2-4E5D-98DE-7E69FB6DD4C6}"/>
              </a:ext>
            </a:extLst>
          </p:cNvPr>
          <p:cNvSpPr>
            <a:spLocks noGrp="1"/>
          </p:cNvSpPr>
          <p:nvPr>
            <p:ph type="sldNum" sz="quarter" idx="11"/>
          </p:nvPr>
        </p:nvSpPr>
        <p:spPr/>
        <p:txBody>
          <a:body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1966911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首页">
    <p:spTree>
      <p:nvGrpSpPr>
        <p:cNvPr id="1" name=""/>
        <p:cNvGrpSpPr/>
        <p:nvPr/>
      </p:nvGrpSpPr>
      <p:grpSpPr>
        <a:xfrm>
          <a:off x="0" y="0"/>
          <a:ext cx="0" cy="0"/>
          <a:chOff x="0" y="0"/>
          <a:chExt cx="0" cy="0"/>
        </a:xfrm>
      </p:grpSpPr>
      <p:sp>
        <p:nvSpPr>
          <p:cNvPr id="12" name="幻灯片编号"/>
          <p:cNvSpPr txBox="1">
            <a:spLocks noGrp="1"/>
          </p:cNvSpPr>
          <p:nvPr>
            <p:ph type="sldNum" sz="quarter" idx="2"/>
          </p:nvPr>
        </p:nvSpPr>
        <p:spPr>
          <a:prstGeom prst="rect">
            <a:avLst/>
          </a:prstGeom>
        </p:spPr>
        <p:txBody>
          <a:bodyPr/>
          <a:lstStyle>
            <a:lvl1pPr algn="r">
              <a:defRPr/>
            </a:lvl1pPr>
          </a:lstStyle>
          <a:p>
            <a:pPr marL="0" marR="0" lvl="0" indent="0" algn="r" defTabSz="410765" rtl="0" eaLnBrk="1" fontAlgn="auto" latinLnBrk="0" hangingPunct="0">
              <a:lnSpc>
                <a:spcPct val="100000"/>
              </a:lnSpc>
              <a:spcBef>
                <a:spcPts val="0"/>
              </a:spcBef>
              <a:spcAft>
                <a:spcPts val="0"/>
              </a:spcAft>
              <a:buClrTx/>
              <a:buSzTx/>
              <a:buFontTx/>
              <a:buNone/>
              <a:tabLst/>
              <a:defRPr/>
            </a:pPr>
            <a:fld id="{86CB4B4D-7CA3-9044-876B-883B54F8677D}" type="slidenum">
              <a:rPr kumimoji="0" lang="en-US" altLang="zh-CN" sz="1200" b="0" i="0" u="none" strike="noStrike" kern="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410765" rtl="0" eaLnBrk="1" fontAlgn="auto" latinLnBrk="0" hangingPunct="0">
                <a:lnSpc>
                  <a:spcPct val="100000"/>
                </a:lnSpc>
                <a:spcBef>
                  <a:spcPts val="0"/>
                </a:spcBef>
                <a:spcAft>
                  <a:spcPts val="0"/>
                </a:spcAft>
                <a:buClrTx/>
                <a:buSzTx/>
                <a:buFontTx/>
                <a:buNone/>
                <a:tabLst/>
                <a:defRPr/>
              </a:pPr>
              <a:t>‹#›</a:t>
            </a:fld>
            <a:endParaRPr kumimoji="0" lang="en-US" altLang="zh-CN" sz="1200" b="0" i="0" u="none" strike="noStrike" kern="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30882702"/>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38">
                <a:solidFill>
                  <a:schemeClr val="tx1">
                    <a:tint val="75000"/>
                  </a:schemeClr>
                </a:solidFill>
              </a:defRPr>
            </a:lvl1pPr>
          </a:lstStyle>
          <a:p>
            <a:fld id="{43A93E93-166D-47F5-9EF1-ACEABE24AEEA}" type="datetimeFigureOut">
              <a:rPr lang="zh-CN" altLang="en-US" smtClean="0"/>
              <a:t>2021/1/11</a:t>
            </a:fld>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38">
                <a:solidFill>
                  <a:schemeClr val="tx1">
                    <a:tint val="75000"/>
                  </a:schemeClr>
                </a:solidFill>
              </a:defRPr>
            </a:lvl1pPr>
          </a:lstStyle>
          <a:p>
            <a:fld id="{118D5ACA-62CA-46DB-AD6B-12EDD6D51A23}" type="slidenum">
              <a:rPr lang="zh-CN" altLang="en-US" smtClean="0"/>
              <a:t>‹#›</a:t>
            </a:fld>
            <a:endParaRPr lang="zh-CN" altLang="en-US"/>
          </a:p>
        </p:txBody>
      </p:sp>
      <p:pic>
        <p:nvPicPr>
          <p:cNvPr id="8" name="图片 7">
            <a:extLst>
              <a:ext uri="{FF2B5EF4-FFF2-40B4-BE49-F238E27FC236}">
                <a16:creationId xmlns:a16="http://schemas.microsoft.com/office/drawing/2014/main" id="{634E4A56-FCA6-4326-B064-8421BC4CC77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906445" y="6282830"/>
            <a:ext cx="4115157" cy="512108"/>
          </a:xfrm>
          <a:prstGeom prst="rect">
            <a:avLst/>
          </a:prstGeom>
        </p:spPr>
      </p:pic>
    </p:spTree>
    <p:extLst>
      <p:ext uri="{BB962C8B-B14F-4D97-AF65-F5344CB8AC3E}">
        <p14:creationId xmlns:p14="http://schemas.microsoft.com/office/powerpoint/2010/main" val="29350762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8" r:id="rId4"/>
  </p:sldLayoutIdLst>
  <p:txStyles>
    <p:titleStyle>
      <a:lvl1pPr algn="l" defTabSz="866943" rtl="0" eaLnBrk="1" latinLnBrk="0" hangingPunct="1">
        <a:lnSpc>
          <a:spcPct val="90000"/>
        </a:lnSpc>
        <a:spcBef>
          <a:spcPct val="0"/>
        </a:spcBef>
        <a:buNone/>
        <a:defRPr sz="4172" kern="1200">
          <a:solidFill>
            <a:schemeClr val="tx1"/>
          </a:solidFill>
          <a:latin typeface="+mj-lt"/>
          <a:ea typeface="+mj-ea"/>
          <a:cs typeface="+mj-cs"/>
        </a:defRPr>
      </a:lvl1pPr>
    </p:titleStyle>
    <p:bodyStyle>
      <a:lvl1pPr marL="216736" indent="-216736" algn="l" defTabSz="866943" rtl="0" eaLnBrk="1" latinLnBrk="0" hangingPunct="1">
        <a:lnSpc>
          <a:spcPct val="90000"/>
        </a:lnSpc>
        <a:spcBef>
          <a:spcPts val="948"/>
        </a:spcBef>
        <a:buFont typeface="Arial" panose="020B0604020202020204" pitchFamily="34" charset="0"/>
        <a:buChar char="•"/>
        <a:defRPr sz="2655" kern="1200">
          <a:solidFill>
            <a:schemeClr val="tx1"/>
          </a:solidFill>
          <a:latin typeface="+mn-lt"/>
          <a:ea typeface="+mn-ea"/>
          <a:cs typeface="+mn-cs"/>
        </a:defRPr>
      </a:lvl1pPr>
      <a:lvl2pPr marL="650207" indent="-216736" algn="l" defTabSz="866943" rtl="0" eaLnBrk="1" latinLnBrk="0" hangingPunct="1">
        <a:lnSpc>
          <a:spcPct val="90000"/>
        </a:lnSpc>
        <a:spcBef>
          <a:spcPts val="474"/>
        </a:spcBef>
        <a:buFont typeface="Arial" panose="020B0604020202020204" pitchFamily="34" charset="0"/>
        <a:buChar char="•"/>
        <a:defRPr sz="2275" kern="1200">
          <a:solidFill>
            <a:schemeClr val="tx1"/>
          </a:solidFill>
          <a:latin typeface="+mn-lt"/>
          <a:ea typeface="+mn-ea"/>
          <a:cs typeface="+mn-cs"/>
        </a:defRPr>
      </a:lvl2pPr>
      <a:lvl3pPr marL="1083678" indent="-216736" algn="l" defTabSz="866943" rtl="0" eaLnBrk="1" latinLnBrk="0" hangingPunct="1">
        <a:lnSpc>
          <a:spcPct val="90000"/>
        </a:lnSpc>
        <a:spcBef>
          <a:spcPts val="474"/>
        </a:spcBef>
        <a:buFont typeface="Arial" panose="020B0604020202020204" pitchFamily="34" charset="0"/>
        <a:buChar char="•"/>
        <a:defRPr sz="1896" kern="1200">
          <a:solidFill>
            <a:schemeClr val="tx1"/>
          </a:solidFill>
          <a:latin typeface="+mn-lt"/>
          <a:ea typeface="+mn-ea"/>
          <a:cs typeface="+mn-cs"/>
        </a:defRPr>
      </a:lvl3pPr>
      <a:lvl4pPr marL="1517150"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4pPr>
      <a:lvl5pPr marL="1950621"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5pPr>
      <a:lvl6pPr marL="2384092"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6pPr>
      <a:lvl7pPr marL="2817564"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7pPr>
      <a:lvl8pPr marL="3251035"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8pPr>
      <a:lvl9pPr marL="3684506"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9pPr>
    </p:bodyStyle>
    <p:otherStyle>
      <a:defPPr>
        <a:defRPr lang="zh-CN"/>
      </a:defPPr>
      <a:lvl1pPr marL="0" algn="l" defTabSz="866943" rtl="0" eaLnBrk="1" latinLnBrk="0" hangingPunct="1">
        <a:defRPr sz="1707" kern="1200">
          <a:solidFill>
            <a:schemeClr val="tx1"/>
          </a:solidFill>
          <a:latin typeface="+mn-lt"/>
          <a:ea typeface="+mn-ea"/>
          <a:cs typeface="+mn-cs"/>
        </a:defRPr>
      </a:lvl1pPr>
      <a:lvl2pPr marL="433471" algn="l" defTabSz="866943" rtl="0" eaLnBrk="1" latinLnBrk="0" hangingPunct="1">
        <a:defRPr sz="1707" kern="1200">
          <a:solidFill>
            <a:schemeClr val="tx1"/>
          </a:solidFill>
          <a:latin typeface="+mn-lt"/>
          <a:ea typeface="+mn-ea"/>
          <a:cs typeface="+mn-cs"/>
        </a:defRPr>
      </a:lvl2pPr>
      <a:lvl3pPr marL="866943" algn="l" defTabSz="866943" rtl="0" eaLnBrk="1" latinLnBrk="0" hangingPunct="1">
        <a:defRPr sz="1707" kern="1200">
          <a:solidFill>
            <a:schemeClr val="tx1"/>
          </a:solidFill>
          <a:latin typeface="+mn-lt"/>
          <a:ea typeface="+mn-ea"/>
          <a:cs typeface="+mn-cs"/>
        </a:defRPr>
      </a:lvl3pPr>
      <a:lvl4pPr marL="1300414" algn="l" defTabSz="866943" rtl="0" eaLnBrk="1" latinLnBrk="0" hangingPunct="1">
        <a:defRPr sz="1707" kern="1200">
          <a:solidFill>
            <a:schemeClr val="tx1"/>
          </a:solidFill>
          <a:latin typeface="+mn-lt"/>
          <a:ea typeface="+mn-ea"/>
          <a:cs typeface="+mn-cs"/>
        </a:defRPr>
      </a:lvl4pPr>
      <a:lvl5pPr marL="1733885" algn="l" defTabSz="866943" rtl="0" eaLnBrk="1" latinLnBrk="0" hangingPunct="1">
        <a:defRPr sz="1707" kern="1200">
          <a:solidFill>
            <a:schemeClr val="tx1"/>
          </a:solidFill>
          <a:latin typeface="+mn-lt"/>
          <a:ea typeface="+mn-ea"/>
          <a:cs typeface="+mn-cs"/>
        </a:defRPr>
      </a:lvl5pPr>
      <a:lvl6pPr marL="2167357" algn="l" defTabSz="866943" rtl="0" eaLnBrk="1" latinLnBrk="0" hangingPunct="1">
        <a:defRPr sz="1707" kern="1200">
          <a:solidFill>
            <a:schemeClr val="tx1"/>
          </a:solidFill>
          <a:latin typeface="+mn-lt"/>
          <a:ea typeface="+mn-ea"/>
          <a:cs typeface="+mn-cs"/>
        </a:defRPr>
      </a:lvl6pPr>
      <a:lvl7pPr marL="2600828" algn="l" defTabSz="866943" rtl="0" eaLnBrk="1" latinLnBrk="0" hangingPunct="1">
        <a:defRPr sz="1707" kern="1200">
          <a:solidFill>
            <a:schemeClr val="tx1"/>
          </a:solidFill>
          <a:latin typeface="+mn-lt"/>
          <a:ea typeface="+mn-ea"/>
          <a:cs typeface="+mn-cs"/>
        </a:defRPr>
      </a:lvl7pPr>
      <a:lvl8pPr marL="3034299" algn="l" defTabSz="866943" rtl="0" eaLnBrk="1" latinLnBrk="0" hangingPunct="1">
        <a:defRPr sz="1707" kern="1200">
          <a:solidFill>
            <a:schemeClr val="tx1"/>
          </a:solidFill>
          <a:latin typeface="+mn-lt"/>
          <a:ea typeface="+mn-ea"/>
          <a:cs typeface="+mn-cs"/>
        </a:defRPr>
      </a:lvl8pPr>
      <a:lvl9pPr marL="3467771" algn="l" defTabSz="866943" rtl="0" eaLnBrk="1" latinLnBrk="0" hangingPunct="1">
        <a:defRPr sz="1707"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38">
                <a:solidFill>
                  <a:schemeClr val="tx1">
                    <a:tint val="75000"/>
                  </a:schemeClr>
                </a:solidFill>
              </a:defRPr>
            </a:lvl1pPr>
          </a:lstStyle>
          <a:p>
            <a:fld id="{43A93E93-166D-47F5-9EF1-ACEABE24AEEA}" type="datetimeFigureOut">
              <a:rPr lang="zh-CN" altLang="en-US" smtClean="0"/>
              <a:t>2021/1/11</a:t>
            </a:fld>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38">
                <a:solidFill>
                  <a:schemeClr val="tx1">
                    <a:tint val="75000"/>
                  </a:schemeClr>
                </a:solidFill>
              </a:defRPr>
            </a:lvl1pPr>
          </a:lstStyle>
          <a:p>
            <a:fld id="{118D5ACA-62CA-46DB-AD6B-12EDD6D51A23}" type="slidenum">
              <a:rPr lang="zh-CN" altLang="en-US" smtClean="0"/>
              <a:t>‹#›</a:t>
            </a:fld>
            <a:endParaRPr lang="zh-CN" altLang="en-US"/>
          </a:p>
        </p:txBody>
      </p:sp>
      <p:pic>
        <p:nvPicPr>
          <p:cNvPr id="7" name="图片 6">
            <a:extLst>
              <a:ext uri="{FF2B5EF4-FFF2-40B4-BE49-F238E27FC236}">
                <a16:creationId xmlns:a16="http://schemas.microsoft.com/office/drawing/2014/main" id="{679CCD2A-51EA-441A-87B2-757B92CACBD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906445" y="6282830"/>
            <a:ext cx="4115157" cy="512108"/>
          </a:xfrm>
          <a:prstGeom prst="rect">
            <a:avLst/>
          </a:prstGeom>
        </p:spPr>
      </p:pic>
    </p:spTree>
    <p:extLst>
      <p:ext uri="{BB962C8B-B14F-4D97-AF65-F5344CB8AC3E}">
        <p14:creationId xmlns:p14="http://schemas.microsoft.com/office/powerpoint/2010/main" val="311139575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9" r:id="rId4"/>
  </p:sldLayoutIdLst>
  <p:txStyles>
    <p:titleStyle>
      <a:lvl1pPr algn="l" defTabSz="866943" rtl="0" eaLnBrk="1" latinLnBrk="0" hangingPunct="1">
        <a:lnSpc>
          <a:spcPct val="90000"/>
        </a:lnSpc>
        <a:spcBef>
          <a:spcPct val="0"/>
        </a:spcBef>
        <a:buNone/>
        <a:defRPr sz="4172" kern="1200">
          <a:solidFill>
            <a:schemeClr val="tx1"/>
          </a:solidFill>
          <a:latin typeface="+mj-lt"/>
          <a:ea typeface="+mj-ea"/>
          <a:cs typeface="+mj-cs"/>
        </a:defRPr>
      </a:lvl1pPr>
    </p:titleStyle>
    <p:bodyStyle>
      <a:lvl1pPr marL="216736" indent="-216736" algn="l" defTabSz="866943" rtl="0" eaLnBrk="1" latinLnBrk="0" hangingPunct="1">
        <a:lnSpc>
          <a:spcPct val="90000"/>
        </a:lnSpc>
        <a:spcBef>
          <a:spcPts val="948"/>
        </a:spcBef>
        <a:buFont typeface="Arial" panose="020B0604020202020204" pitchFamily="34" charset="0"/>
        <a:buChar char="•"/>
        <a:defRPr sz="2655" kern="1200">
          <a:solidFill>
            <a:schemeClr val="tx1"/>
          </a:solidFill>
          <a:latin typeface="+mn-lt"/>
          <a:ea typeface="+mn-ea"/>
          <a:cs typeface="+mn-cs"/>
        </a:defRPr>
      </a:lvl1pPr>
      <a:lvl2pPr marL="650207" indent="-216736" algn="l" defTabSz="866943" rtl="0" eaLnBrk="1" latinLnBrk="0" hangingPunct="1">
        <a:lnSpc>
          <a:spcPct val="90000"/>
        </a:lnSpc>
        <a:spcBef>
          <a:spcPts val="474"/>
        </a:spcBef>
        <a:buFont typeface="Arial" panose="020B0604020202020204" pitchFamily="34" charset="0"/>
        <a:buChar char="•"/>
        <a:defRPr sz="2275" kern="1200">
          <a:solidFill>
            <a:schemeClr val="tx1"/>
          </a:solidFill>
          <a:latin typeface="+mn-lt"/>
          <a:ea typeface="+mn-ea"/>
          <a:cs typeface="+mn-cs"/>
        </a:defRPr>
      </a:lvl2pPr>
      <a:lvl3pPr marL="1083678" indent="-216736" algn="l" defTabSz="866943" rtl="0" eaLnBrk="1" latinLnBrk="0" hangingPunct="1">
        <a:lnSpc>
          <a:spcPct val="90000"/>
        </a:lnSpc>
        <a:spcBef>
          <a:spcPts val="474"/>
        </a:spcBef>
        <a:buFont typeface="Arial" panose="020B0604020202020204" pitchFamily="34" charset="0"/>
        <a:buChar char="•"/>
        <a:defRPr sz="1896" kern="1200">
          <a:solidFill>
            <a:schemeClr val="tx1"/>
          </a:solidFill>
          <a:latin typeface="+mn-lt"/>
          <a:ea typeface="+mn-ea"/>
          <a:cs typeface="+mn-cs"/>
        </a:defRPr>
      </a:lvl3pPr>
      <a:lvl4pPr marL="1517150"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4pPr>
      <a:lvl5pPr marL="1950621"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5pPr>
      <a:lvl6pPr marL="2384092"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6pPr>
      <a:lvl7pPr marL="2817564"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7pPr>
      <a:lvl8pPr marL="3251035"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8pPr>
      <a:lvl9pPr marL="3684506"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9pPr>
    </p:bodyStyle>
    <p:otherStyle>
      <a:defPPr>
        <a:defRPr lang="zh-CN"/>
      </a:defPPr>
      <a:lvl1pPr marL="0" algn="l" defTabSz="866943" rtl="0" eaLnBrk="1" latinLnBrk="0" hangingPunct="1">
        <a:defRPr sz="1707" kern="1200">
          <a:solidFill>
            <a:schemeClr val="tx1"/>
          </a:solidFill>
          <a:latin typeface="+mn-lt"/>
          <a:ea typeface="+mn-ea"/>
          <a:cs typeface="+mn-cs"/>
        </a:defRPr>
      </a:lvl1pPr>
      <a:lvl2pPr marL="433471" algn="l" defTabSz="866943" rtl="0" eaLnBrk="1" latinLnBrk="0" hangingPunct="1">
        <a:defRPr sz="1707" kern="1200">
          <a:solidFill>
            <a:schemeClr val="tx1"/>
          </a:solidFill>
          <a:latin typeface="+mn-lt"/>
          <a:ea typeface="+mn-ea"/>
          <a:cs typeface="+mn-cs"/>
        </a:defRPr>
      </a:lvl2pPr>
      <a:lvl3pPr marL="866943" algn="l" defTabSz="866943" rtl="0" eaLnBrk="1" latinLnBrk="0" hangingPunct="1">
        <a:defRPr sz="1707" kern="1200">
          <a:solidFill>
            <a:schemeClr val="tx1"/>
          </a:solidFill>
          <a:latin typeface="+mn-lt"/>
          <a:ea typeface="+mn-ea"/>
          <a:cs typeface="+mn-cs"/>
        </a:defRPr>
      </a:lvl3pPr>
      <a:lvl4pPr marL="1300414" algn="l" defTabSz="866943" rtl="0" eaLnBrk="1" latinLnBrk="0" hangingPunct="1">
        <a:defRPr sz="1707" kern="1200">
          <a:solidFill>
            <a:schemeClr val="tx1"/>
          </a:solidFill>
          <a:latin typeface="+mn-lt"/>
          <a:ea typeface="+mn-ea"/>
          <a:cs typeface="+mn-cs"/>
        </a:defRPr>
      </a:lvl4pPr>
      <a:lvl5pPr marL="1733885" algn="l" defTabSz="866943" rtl="0" eaLnBrk="1" latinLnBrk="0" hangingPunct="1">
        <a:defRPr sz="1707" kern="1200">
          <a:solidFill>
            <a:schemeClr val="tx1"/>
          </a:solidFill>
          <a:latin typeface="+mn-lt"/>
          <a:ea typeface="+mn-ea"/>
          <a:cs typeface="+mn-cs"/>
        </a:defRPr>
      </a:lvl5pPr>
      <a:lvl6pPr marL="2167357" algn="l" defTabSz="866943" rtl="0" eaLnBrk="1" latinLnBrk="0" hangingPunct="1">
        <a:defRPr sz="1707" kern="1200">
          <a:solidFill>
            <a:schemeClr val="tx1"/>
          </a:solidFill>
          <a:latin typeface="+mn-lt"/>
          <a:ea typeface="+mn-ea"/>
          <a:cs typeface="+mn-cs"/>
        </a:defRPr>
      </a:lvl6pPr>
      <a:lvl7pPr marL="2600828" algn="l" defTabSz="866943" rtl="0" eaLnBrk="1" latinLnBrk="0" hangingPunct="1">
        <a:defRPr sz="1707" kern="1200">
          <a:solidFill>
            <a:schemeClr val="tx1"/>
          </a:solidFill>
          <a:latin typeface="+mn-lt"/>
          <a:ea typeface="+mn-ea"/>
          <a:cs typeface="+mn-cs"/>
        </a:defRPr>
      </a:lvl7pPr>
      <a:lvl8pPr marL="3034299" algn="l" defTabSz="866943" rtl="0" eaLnBrk="1" latinLnBrk="0" hangingPunct="1">
        <a:defRPr sz="1707" kern="1200">
          <a:solidFill>
            <a:schemeClr val="tx1"/>
          </a:solidFill>
          <a:latin typeface="+mn-lt"/>
          <a:ea typeface="+mn-ea"/>
          <a:cs typeface="+mn-cs"/>
        </a:defRPr>
      </a:lvl8pPr>
      <a:lvl9pPr marL="3467771" algn="l" defTabSz="866943" rtl="0" eaLnBrk="1" latinLnBrk="0" hangingPunct="1">
        <a:defRPr sz="17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699" y="500674"/>
            <a:ext cx="5785338" cy="5785338"/>
          </a:xfrm>
          <a:prstGeom prst="rect">
            <a:avLst/>
          </a:prstGeom>
        </p:spPr>
      </p:pic>
      <p:sp>
        <p:nvSpPr>
          <p:cNvPr id="2" name="灯片编号占位符 1">
            <a:extLst>
              <a:ext uri="{FF2B5EF4-FFF2-40B4-BE49-F238E27FC236}">
                <a16:creationId xmlns:a16="http://schemas.microsoft.com/office/drawing/2014/main" id="{A2F2C01A-9FF8-444B-A56B-CDB2F4C4BF17}"/>
              </a:ext>
            </a:extLst>
          </p:cNvPr>
          <p:cNvSpPr>
            <a:spLocks noGrp="1"/>
          </p:cNvSpPr>
          <p:nvPr>
            <p:ph type="sldNum" sz="quarter" idx="2"/>
          </p:nvPr>
        </p:nvSpPr>
        <p:spPr/>
        <p:txBody>
          <a:bodyPr/>
          <a:lstStyle/>
          <a:p>
            <a:pPr marL="0" marR="0" lvl="0" indent="0" algn="r" defTabSz="410765" rtl="0" eaLnBrk="1" fontAlgn="auto" latinLnBrk="0" hangingPunct="0">
              <a:lnSpc>
                <a:spcPct val="100000"/>
              </a:lnSpc>
              <a:spcBef>
                <a:spcPts val="0"/>
              </a:spcBef>
              <a:spcAft>
                <a:spcPts val="0"/>
              </a:spcAft>
              <a:buClrTx/>
              <a:buSzTx/>
              <a:buFontTx/>
              <a:buNone/>
              <a:tabLst/>
              <a:defRPr/>
            </a:pPr>
            <a:fld id="{86CB4B4D-7CA3-9044-876B-883B54F8677D}" type="slidenum">
              <a:rPr kumimoji="0" lang="en-US" altLang="zh-CN" sz="1200" b="0" i="0" u="none" strike="noStrike" kern="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10765" rtl="0" eaLnBrk="1" fontAlgn="auto" latinLnBrk="0" hangingPunct="0">
                <a:lnSpc>
                  <a:spcPct val="100000"/>
                </a:lnSpc>
                <a:spcBef>
                  <a:spcPts val="0"/>
                </a:spcBef>
                <a:spcAft>
                  <a:spcPts val="0"/>
                </a:spcAft>
                <a:buClrTx/>
                <a:buSzTx/>
                <a:buFontTx/>
                <a:buNone/>
                <a:tabLst/>
                <a:defRPr/>
              </a:pPr>
              <a:t>1</a:t>
            </a:fld>
            <a:endParaRPr kumimoji="0" lang="en-US" altLang="zh-CN" sz="12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pic>
        <p:nvPicPr>
          <p:cNvPr id="6" name="图片 5"/>
          <p:cNvPicPr>
            <a:picLocks noChangeAspect="1"/>
          </p:cNvPicPr>
          <p:nvPr/>
        </p:nvPicPr>
        <p:blipFill>
          <a:blip r:embed="rId3"/>
          <a:stretch>
            <a:fillRect/>
          </a:stretch>
        </p:blipFill>
        <p:spPr>
          <a:xfrm>
            <a:off x="6103060" y="1982666"/>
            <a:ext cx="3591658" cy="3591658"/>
          </a:xfrm>
          <a:prstGeom prst="rect">
            <a:avLst/>
          </a:prstGeom>
        </p:spPr>
      </p:pic>
    </p:spTree>
    <p:extLst>
      <p:ext uri="{BB962C8B-B14F-4D97-AF65-F5344CB8AC3E}">
        <p14:creationId xmlns:p14="http://schemas.microsoft.com/office/powerpoint/2010/main" val="2552803495"/>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088" y="613"/>
            <a:ext cx="12208220" cy="6856777"/>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6943" fontAlgn="base">
              <a:spcBef>
                <a:spcPct val="0"/>
              </a:spcBef>
              <a:spcAft>
                <a:spcPct val="0"/>
              </a:spcAft>
            </a:pPr>
            <a:endParaRPr lang="zh-CN" altLang="en-US" sz="1707">
              <a:solidFill>
                <a:prstClr val="white"/>
              </a:solidFill>
              <a:latin typeface="Calibri" panose="020F0502020204030204"/>
              <a:ea typeface="宋体" panose="02010600030101010101" pitchFamily="2" charset="-122"/>
            </a:endParaRPr>
          </a:p>
        </p:txBody>
      </p:sp>
      <p:sp>
        <p:nvSpPr>
          <p:cNvPr id="21" name="矩形 20"/>
          <p:cNvSpPr/>
          <p:nvPr/>
        </p:nvSpPr>
        <p:spPr>
          <a:xfrm>
            <a:off x="3777077" y="613"/>
            <a:ext cx="4637848" cy="6856777"/>
          </a:xfrm>
          <a:prstGeom prst="rect">
            <a:avLst/>
          </a:prstGeom>
          <a:solidFill>
            <a:srgbClr val="0E2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6943" fontAlgn="base">
              <a:spcBef>
                <a:spcPct val="0"/>
              </a:spcBef>
              <a:spcAft>
                <a:spcPct val="0"/>
              </a:spcAft>
            </a:pPr>
            <a:endParaRPr lang="zh-CN" altLang="en-US" sz="1707">
              <a:solidFill>
                <a:prstClr val="white"/>
              </a:solidFill>
              <a:latin typeface="Calibri" panose="020F0502020204030204"/>
              <a:ea typeface="宋体" panose="02010600030101010101" pitchFamily="2" charset="-122"/>
            </a:endParaRPr>
          </a:p>
        </p:txBody>
      </p:sp>
      <p:sp>
        <p:nvSpPr>
          <p:cNvPr id="22" name="矩形 21"/>
          <p:cNvSpPr/>
          <p:nvPr/>
        </p:nvSpPr>
        <p:spPr>
          <a:xfrm>
            <a:off x="2029550" y="1148169"/>
            <a:ext cx="8132900" cy="4561661"/>
          </a:xfrm>
          <a:prstGeom prst="rect">
            <a:avLst/>
          </a:prstGeom>
          <a:solidFill>
            <a:schemeClr val="bg1">
              <a:alpha val="94000"/>
            </a:schemeClr>
          </a:solidFill>
          <a:ln>
            <a:noFill/>
          </a:ln>
          <a:effectLst>
            <a:outerShdw blurRad="279400" sx="103000" sy="103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6943" fontAlgn="base">
              <a:spcBef>
                <a:spcPct val="0"/>
              </a:spcBef>
              <a:spcAft>
                <a:spcPct val="0"/>
              </a:spcAft>
            </a:pPr>
            <a:endParaRPr lang="zh-CN" altLang="en-US" sz="1707" dirty="0">
              <a:solidFill>
                <a:prstClr val="white"/>
              </a:solidFill>
              <a:latin typeface="Calibri" panose="020F0502020204030204"/>
              <a:ea typeface="宋体" panose="02010600030101010101" pitchFamily="2" charset="-122"/>
            </a:endParaRPr>
          </a:p>
        </p:txBody>
      </p:sp>
      <p:sp>
        <p:nvSpPr>
          <p:cNvPr id="10" name="矩形 9"/>
          <p:cNvSpPr/>
          <p:nvPr/>
        </p:nvSpPr>
        <p:spPr>
          <a:xfrm>
            <a:off x="3932887" y="2217152"/>
            <a:ext cx="4344621" cy="896640"/>
          </a:xfrm>
          <a:prstGeom prst="rect">
            <a:avLst/>
          </a:prstGeom>
        </p:spPr>
        <p:txBody>
          <a:bodyPr wrap="square" lIns="65009" tIns="32504" rIns="65009" bIns="32504">
            <a:spAutoFit/>
          </a:bodyPr>
          <a:lstStyle/>
          <a:p>
            <a:pPr algn="ctr" defTabSz="866943" fontAlgn="base">
              <a:spcBef>
                <a:spcPct val="0"/>
              </a:spcBef>
              <a:spcAft>
                <a:spcPct val="0"/>
              </a:spcAft>
            </a:pPr>
            <a:r>
              <a:rPr lang="zh-CN" altLang="en-US" sz="5400" b="1" dirty="0">
                <a:solidFill>
                  <a:srgbClr val="0E2234"/>
                </a:solidFill>
                <a:latin typeface="微软雅黑" panose="020B0503020204020204" pitchFamily="34" charset="-122"/>
                <a:ea typeface="微软雅黑" panose="020B0503020204020204" pitchFamily="34" charset="-122"/>
              </a:rPr>
              <a:t>第三章第一节</a:t>
            </a:r>
          </a:p>
        </p:txBody>
      </p:sp>
      <p:sp>
        <p:nvSpPr>
          <p:cNvPr id="11" name="矩形 10"/>
          <p:cNvSpPr/>
          <p:nvPr/>
        </p:nvSpPr>
        <p:spPr>
          <a:xfrm>
            <a:off x="2869598" y="3364712"/>
            <a:ext cx="6471200" cy="1542970"/>
          </a:xfrm>
          <a:prstGeom prst="rect">
            <a:avLst/>
          </a:prstGeom>
        </p:spPr>
        <p:txBody>
          <a:bodyPr wrap="square" lIns="65009" tIns="32504" rIns="65009" bIns="32504">
            <a:spAutoFit/>
          </a:bodyPr>
          <a:lstStyle/>
          <a:p>
            <a:pPr algn="ctr" defTabSz="866943" fontAlgn="base">
              <a:spcBef>
                <a:spcPct val="0"/>
              </a:spcBef>
              <a:spcAft>
                <a:spcPct val="0"/>
              </a:spcAft>
            </a:pPr>
            <a:r>
              <a:rPr lang="en-US" altLang="zh-CN" sz="4800" b="1" dirty="0" smtClean="0">
                <a:solidFill>
                  <a:srgbClr val="0E2234"/>
                </a:solidFill>
                <a:latin typeface="微软雅黑" panose="020B0503020204020204" pitchFamily="34" charset="-122"/>
                <a:ea typeface="微软雅黑" panose="020B0503020204020204" pitchFamily="34" charset="-122"/>
              </a:rPr>
              <a:t>《</a:t>
            </a:r>
            <a:r>
              <a:rPr lang="zh-CN" altLang="en-US" sz="4800" b="1" dirty="0" smtClean="0">
                <a:solidFill>
                  <a:srgbClr val="0E2234"/>
                </a:solidFill>
                <a:latin typeface="微软雅黑" panose="020B0503020204020204" pitchFamily="34" charset="-122"/>
                <a:ea typeface="微软雅黑" panose="020B0503020204020204" pitchFamily="34" charset="-122"/>
              </a:rPr>
              <a:t>人民的名义</a:t>
            </a:r>
            <a:r>
              <a:rPr lang="en-US" altLang="zh-CN" sz="4800" b="1" dirty="0" smtClean="0">
                <a:solidFill>
                  <a:srgbClr val="0E2234"/>
                </a:solidFill>
                <a:latin typeface="微软雅黑" panose="020B0503020204020204" pitchFamily="34" charset="-122"/>
                <a:ea typeface="微软雅黑" panose="020B0503020204020204" pitchFamily="34" charset="-122"/>
              </a:rPr>
              <a:t>》</a:t>
            </a:r>
            <a:r>
              <a:rPr lang="zh-CN" altLang="en-US" sz="4800" b="1" smtClean="0">
                <a:solidFill>
                  <a:srgbClr val="0E2234"/>
                </a:solidFill>
                <a:latin typeface="微软雅黑" panose="020B0503020204020204" pitchFamily="34" charset="-122"/>
                <a:ea typeface="微软雅黑" panose="020B0503020204020204" pitchFamily="34" charset="-122"/>
              </a:rPr>
              <a:t>：</a:t>
            </a:r>
            <a:r>
              <a:rPr lang="zh-CN" altLang="zh-CN" sz="4800" b="1" smtClean="0">
                <a:solidFill>
                  <a:srgbClr val="0E2234"/>
                </a:solidFill>
                <a:latin typeface="微软雅黑" panose="020B0503020204020204" pitchFamily="34" charset="-122"/>
                <a:ea typeface="微软雅黑" panose="020B0503020204020204" pitchFamily="34" charset="-122"/>
              </a:rPr>
              <a:t>金融</a:t>
            </a:r>
            <a:r>
              <a:rPr lang="zh-CN" altLang="zh-CN" sz="4800" b="1" dirty="0">
                <a:solidFill>
                  <a:srgbClr val="0E2234"/>
                </a:solidFill>
                <a:latin typeface="微软雅黑" panose="020B0503020204020204" pitchFamily="34" charset="-122"/>
                <a:ea typeface="微软雅黑" panose="020B0503020204020204" pitchFamily="34" charset="-122"/>
              </a:rPr>
              <a:t>债务催收行业</a:t>
            </a:r>
            <a:endParaRPr lang="zh-CN" altLang="en-US" sz="4800" b="1" dirty="0">
              <a:solidFill>
                <a:srgbClr val="0E2234"/>
              </a:solidFill>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id="{C3697C63-DEA0-42A1-91BD-AB166F335CF7}"/>
              </a:ext>
            </a:extLst>
          </p:cNvPr>
          <p:cNvSpPr txBox="1"/>
          <p:nvPr/>
        </p:nvSpPr>
        <p:spPr>
          <a:xfrm>
            <a:off x="11582402" y="6299200"/>
            <a:ext cx="264160"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1</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6175546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6140"/>
                                      </p:iterate>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0"/>
                                            </p:tgtEl>
                                            <p:attrNameLst>
                                              <p:attrName>ppt_y</p:attrName>
                                            </p:attrNameLst>
                                          </p:cBhvr>
                                          <p:tavLst>
                                            <p:tav tm="0">
                                              <p:val>
                                                <p:strVal val="#ppt_y"/>
                                              </p:val>
                                            </p:tav>
                                            <p:tav tm="100000">
                                              <p:val>
                                                <p:strVal val="#ppt_y"/>
                                              </p:val>
                                            </p:tav>
                                          </p:tavLst>
                                        </p:anim>
                                        <p:anim calcmode="lin" valueType="num">
                                          <p:cBhvr>
                                            <p:cTn id="2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14:presetBounceEnd="20000">
                                      <p:stCondLst>
                                        <p:cond delay="0"/>
                                      </p:stCondLst>
                                      <p:iterate type="lt">
                                        <p:tmPct val="10000"/>
                                      </p:iterate>
                                      <p:childTnLst>
                                        <p:set>
                                          <p:cBhvr>
                                            <p:cTn id="29" dur="1" fill="hold">
                                              <p:stCondLst>
                                                <p:cond delay="0"/>
                                              </p:stCondLst>
                                            </p:cTn>
                                            <p:tgtEl>
                                              <p:spTgt spid="11"/>
                                            </p:tgtEl>
                                            <p:attrNameLst>
                                              <p:attrName>style.visibility</p:attrName>
                                            </p:attrNameLst>
                                          </p:cBhvr>
                                          <p:to>
                                            <p:strVal val="visible"/>
                                          </p:to>
                                        </p:set>
                                        <p:anim calcmode="lin" valueType="num" p14:bounceEnd="20000">
                                          <p:cBhvr additive="base">
                                            <p:cTn id="30" dur="50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31"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animBg="1"/>
          <p:bldP spid="22" grpId="0" animBg="1"/>
          <p:bldP spid="10" grpId="0"/>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6140"/>
                                      </p:iterate>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0"/>
                                            </p:tgtEl>
                                            <p:attrNameLst>
                                              <p:attrName>ppt_y</p:attrName>
                                            </p:attrNameLst>
                                          </p:cBhvr>
                                          <p:tavLst>
                                            <p:tav tm="0">
                                              <p:val>
                                                <p:strVal val="#ppt_y"/>
                                              </p:val>
                                            </p:tav>
                                            <p:tav tm="100000">
                                              <p:val>
                                                <p:strVal val="#ppt_y"/>
                                              </p:val>
                                            </p:tav>
                                          </p:tavLst>
                                        </p:anim>
                                        <p:anim calcmode="lin" valueType="num">
                                          <p:cBhvr>
                                            <p:cTn id="2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iterate type="lt">
                                        <p:tmPct val="10000"/>
                                      </p:iterate>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1+#ppt_w/2"/>
                                              </p:val>
                                            </p:tav>
                                            <p:tav tm="100000">
                                              <p:val>
                                                <p:strVal val="#ppt_x"/>
                                              </p:val>
                                            </p:tav>
                                          </p:tavLst>
                                        </p:anim>
                                        <p:anim calcmode="lin" valueType="num">
                                          <p:cBhvr additive="base">
                                            <p:cTn id="31"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animBg="1"/>
          <p:bldP spid="22" grpId="0" animBg="1"/>
          <p:bldP spid="10" grpId="0"/>
          <p:bldP spid="1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88" y="613"/>
            <a:ext cx="12196180" cy="6856777"/>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6943" fontAlgn="base">
              <a:spcBef>
                <a:spcPct val="0"/>
              </a:spcBef>
              <a:spcAft>
                <a:spcPct val="0"/>
              </a:spcAft>
            </a:pPr>
            <a:endParaRPr lang="zh-CN" altLang="en-US" sz="1707">
              <a:solidFill>
                <a:prstClr val="white"/>
              </a:solidFill>
              <a:latin typeface="Calibri" panose="020F0502020204030204"/>
              <a:ea typeface="宋体" panose="02010600030101010101" pitchFamily="2" charset="-122"/>
            </a:endParaRPr>
          </a:p>
        </p:txBody>
      </p:sp>
      <p:sp>
        <p:nvSpPr>
          <p:cNvPr id="5" name="矩形 4"/>
          <p:cNvSpPr/>
          <p:nvPr/>
        </p:nvSpPr>
        <p:spPr>
          <a:xfrm>
            <a:off x="1710522" y="974371"/>
            <a:ext cx="8770961" cy="5214007"/>
          </a:xfrm>
          <a:prstGeom prst="rect">
            <a:avLst/>
          </a:prstGeom>
          <a:solidFill>
            <a:schemeClr val="bg1">
              <a:alpha val="94000"/>
            </a:schemeClr>
          </a:solidFill>
          <a:ln>
            <a:noFill/>
          </a:ln>
          <a:effectLst>
            <a:outerShdw blurRad="279400" sx="103000" sy="103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6943" fontAlgn="base">
              <a:spcBef>
                <a:spcPct val="0"/>
              </a:spcBef>
              <a:spcAft>
                <a:spcPct val="0"/>
              </a:spcAft>
            </a:pPr>
            <a:endParaRPr lang="zh-CN" altLang="en-US" sz="1707" dirty="0">
              <a:solidFill>
                <a:prstClr val="white"/>
              </a:solidFill>
              <a:latin typeface="Calibri" panose="020F0502020204030204"/>
              <a:ea typeface="宋体" panose="02010600030101010101" pitchFamily="2" charset="-122"/>
            </a:endParaRPr>
          </a:p>
        </p:txBody>
      </p:sp>
      <p:sp>
        <p:nvSpPr>
          <p:cNvPr id="8" name="任意多边形: 形状 7"/>
          <p:cNvSpPr/>
          <p:nvPr/>
        </p:nvSpPr>
        <p:spPr>
          <a:xfrm>
            <a:off x="2225731" y="614"/>
            <a:ext cx="1542775" cy="3637643"/>
          </a:xfrm>
          <a:custGeom>
            <a:avLst/>
            <a:gdLst>
              <a:gd name="connsiteX0" fmla="*/ 0 w 1543050"/>
              <a:gd name="connsiteY0" fmla="*/ 0 h 2781300"/>
              <a:gd name="connsiteX1" fmla="*/ 1543050 w 1543050"/>
              <a:gd name="connsiteY1" fmla="*/ 0 h 2781300"/>
              <a:gd name="connsiteX2" fmla="*/ 1543050 w 1543050"/>
              <a:gd name="connsiteY2" fmla="*/ 2781300 h 2781300"/>
              <a:gd name="connsiteX3" fmla="*/ 771525 w 1543050"/>
              <a:gd name="connsiteY3" fmla="*/ 1981368 h 2781300"/>
              <a:gd name="connsiteX4" fmla="*/ 0 w 1543050"/>
              <a:gd name="connsiteY4" fmla="*/ 2781300 h 278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050" h="2781300">
                <a:moveTo>
                  <a:pt x="0" y="0"/>
                </a:moveTo>
                <a:lnTo>
                  <a:pt x="1543050" y="0"/>
                </a:lnTo>
                <a:lnTo>
                  <a:pt x="1543050" y="2781300"/>
                </a:lnTo>
                <a:lnTo>
                  <a:pt x="771525" y="1981368"/>
                </a:lnTo>
                <a:lnTo>
                  <a:pt x="0" y="2781300"/>
                </a:lnTo>
                <a:close/>
              </a:path>
            </a:pathLst>
          </a:custGeom>
          <a:solidFill>
            <a:srgbClr val="0E2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6943" fontAlgn="base">
              <a:spcBef>
                <a:spcPct val="0"/>
              </a:spcBef>
              <a:spcAft>
                <a:spcPct val="0"/>
              </a:spcAft>
            </a:pPr>
            <a:endParaRPr lang="zh-CN" altLang="en-US" sz="1707">
              <a:solidFill>
                <a:prstClr val="white"/>
              </a:solidFill>
              <a:latin typeface="Calibri" panose="020F0502020204030204"/>
              <a:ea typeface="宋体" panose="02010600030101010101" pitchFamily="2" charset="-122"/>
            </a:endParaRPr>
          </a:p>
        </p:txBody>
      </p:sp>
      <p:grpSp>
        <p:nvGrpSpPr>
          <p:cNvPr id="2" name="组合 1"/>
          <p:cNvGrpSpPr/>
          <p:nvPr/>
        </p:nvGrpSpPr>
        <p:grpSpPr>
          <a:xfrm>
            <a:off x="5438310" y="1134957"/>
            <a:ext cx="4030053" cy="400111"/>
            <a:chOff x="5735630" y="1575319"/>
            <a:chExt cx="4250972" cy="422121"/>
          </a:xfrm>
        </p:grpSpPr>
        <p:sp>
          <p:nvSpPr>
            <p:cNvPr id="9" name="文本框 8"/>
            <p:cNvSpPr txBox="1"/>
            <p:nvPr/>
          </p:nvSpPr>
          <p:spPr>
            <a:xfrm>
              <a:off x="7098730" y="1575319"/>
              <a:ext cx="2887872" cy="422120"/>
            </a:xfrm>
            <a:prstGeom prst="rect">
              <a:avLst/>
            </a:prstGeom>
            <a:noFill/>
          </p:spPr>
          <p:txBody>
            <a:bodyPr wrap="square" rtlCol="0">
              <a:spAutoFit/>
            </a:bodyPr>
            <a:lstStyle/>
            <a:p>
              <a:pPr lvl="0"/>
              <a:r>
                <a:rPr lang="zh-CN" altLang="zh-CN" sz="2000" b="1" dirty="0">
                  <a:latin typeface="微软雅黑" panose="020B0503020204020204" pitchFamily="34" charset="-122"/>
                  <a:ea typeface="微软雅黑" panose="020B0503020204020204" pitchFamily="34" charset="-122"/>
                </a:rPr>
                <a:t>金融催收行业</a:t>
              </a:r>
            </a:p>
          </p:txBody>
        </p:sp>
        <p:sp>
          <p:nvSpPr>
            <p:cNvPr id="10" name="文本框 9"/>
            <p:cNvSpPr txBox="1"/>
            <p:nvPr/>
          </p:nvSpPr>
          <p:spPr>
            <a:xfrm>
              <a:off x="5735630" y="1575320"/>
              <a:ext cx="1145170" cy="422120"/>
            </a:xfrm>
            <a:prstGeom prst="rect">
              <a:avLst/>
            </a:prstGeom>
            <a:noFill/>
          </p:spPr>
          <p:txBody>
            <a:bodyPr wrap="square" rtlCol="0">
              <a:spAutoFit/>
            </a:bodyPr>
            <a:lstStyle/>
            <a:p>
              <a:pPr defTabSz="866943" fontAlgn="base">
                <a:spcBef>
                  <a:spcPct val="0"/>
                </a:spcBef>
                <a:spcAft>
                  <a:spcPct val="0"/>
                </a:spcAft>
              </a:pPr>
              <a:r>
                <a:rPr lang="en-US" altLang="zh-CN" sz="2000" b="1" dirty="0">
                  <a:solidFill>
                    <a:srgbClr val="0E2234"/>
                  </a:solidFill>
                  <a:latin typeface="微软雅黑" panose="020B0503020204020204" pitchFamily="34" charset="-122"/>
                  <a:ea typeface="微软雅黑" panose="020B0503020204020204" pitchFamily="34" charset="-122"/>
                </a:rPr>
                <a:t> 1</a:t>
              </a:r>
              <a:endParaRPr lang="zh-CN" altLang="en-US" sz="2000" b="1" dirty="0">
                <a:solidFill>
                  <a:srgbClr val="0E2234"/>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sp>
        <p:nvSpPr>
          <p:cNvPr id="23" name="文本框 22"/>
          <p:cNvSpPr txBox="1"/>
          <p:nvPr/>
        </p:nvSpPr>
        <p:spPr>
          <a:xfrm>
            <a:off x="2217106" y="1417880"/>
            <a:ext cx="1560022" cy="830677"/>
          </a:xfrm>
          <a:prstGeom prst="rect">
            <a:avLst/>
          </a:prstGeom>
          <a:noFill/>
        </p:spPr>
        <p:txBody>
          <a:bodyPr wrap="square" rtlCol="0">
            <a:spAutoFit/>
          </a:bodyPr>
          <a:lstStyle/>
          <a:p>
            <a:pPr algn="ctr" defTabSz="866943" fontAlgn="base">
              <a:spcBef>
                <a:spcPct val="0"/>
              </a:spcBef>
              <a:spcAft>
                <a:spcPct val="0"/>
              </a:spcAft>
            </a:pPr>
            <a:r>
              <a:rPr lang="zh-CN" altLang="en-US" sz="4798" spc="300" dirty="0">
                <a:solidFill>
                  <a:prstClr val="white"/>
                </a:solidFill>
                <a:latin typeface="微软雅黑" panose="020B0503020204020204" pitchFamily="34" charset="-122"/>
                <a:ea typeface="微软雅黑" panose="020B0503020204020204" pitchFamily="34" charset="-122"/>
              </a:rPr>
              <a:t>目录</a:t>
            </a:r>
          </a:p>
        </p:txBody>
      </p:sp>
      <p:grpSp>
        <p:nvGrpSpPr>
          <p:cNvPr id="24" name="组合 23">
            <a:extLst>
              <a:ext uri="{FF2B5EF4-FFF2-40B4-BE49-F238E27FC236}">
                <a16:creationId xmlns:a16="http://schemas.microsoft.com/office/drawing/2014/main" id="{FA9C9C3E-AAF2-4602-86D3-F184AE812421}"/>
              </a:ext>
            </a:extLst>
          </p:cNvPr>
          <p:cNvGrpSpPr/>
          <p:nvPr/>
        </p:nvGrpSpPr>
        <p:grpSpPr>
          <a:xfrm>
            <a:off x="5438310" y="1734577"/>
            <a:ext cx="4536583" cy="400111"/>
            <a:chOff x="5735630" y="1575319"/>
            <a:chExt cx="4785269" cy="422121"/>
          </a:xfrm>
        </p:grpSpPr>
        <p:sp>
          <p:nvSpPr>
            <p:cNvPr id="27" name="文本框 26">
              <a:extLst>
                <a:ext uri="{FF2B5EF4-FFF2-40B4-BE49-F238E27FC236}">
                  <a16:creationId xmlns:a16="http://schemas.microsoft.com/office/drawing/2014/main" id="{87E1B3E6-A3B4-45DA-A47E-6E631EF0D5AF}"/>
                </a:ext>
              </a:extLst>
            </p:cNvPr>
            <p:cNvSpPr txBox="1"/>
            <p:nvPr/>
          </p:nvSpPr>
          <p:spPr>
            <a:xfrm>
              <a:off x="7098729" y="1575319"/>
              <a:ext cx="3422170" cy="422120"/>
            </a:xfrm>
            <a:prstGeom prst="rect">
              <a:avLst/>
            </a:prstGeom>
            <a:noFill/>
          </p:spPr>
          <p:txBody>
            <a:bodyPr wrap="square" rtlCol="0">
              <a:spAutoFit/>
            </a:bodyPr>
            <a:lstStyle/>
            <a:p>
              <a:r>
                <a:rPr lang="zh-CN" altLang="zh-CN" sz="2000" b="1" dirty="0">
                  <a:latin typeface="微软雅黑" panose="020B0503020204020204" pitchFamily="34" charset="-122"/>
                  <a:ea typeface="微软雅黑" panose="020B0503020204020204" pitchFamily="34" charset="-122"/>
                </a:rPr>
                <a:t>国际金融催收行业发展历程</a:t>
              </a:r>
            </a:p>
          </p:txBody>
        </p:sp>
        <p:sp>
          <p:nvSpPr>
            <p:cNvPr id="28" name="文本框 27">
              <a:extLst>
                <a:ext uri="{FF2B5EF4-FFF2-40B4-BE49-F238E27FC236}">
                  <a16:creationId xmlns:a16="http://schemas.microsoft.com/office/drawing/2014/main" id="{5CC23C81-09D0-439E-A5CE-FC8464DD2B17}"/>
                </a:ext>
              </a:extLst>
            </p:cNvPr>
            <p:cNvSpPr txBox="1"/>
            <p:nvPr/>
          </p:nvSpPr>
          <p:spPr>
            <a:xfrm>
              <a:off x="5735630" y="1575320"/>
              <a:ext cx="1011011" cy="422120"/>
            </a:xfrm>
            <a:prstGeom prst="rect">
              <a:avLst/>
            </a:prstGeom>
            <a:noFill/>
          </p:spPr>
          <p:txBody>
            <a:bodyPr wrap="square" rtlCol="0">
              <a:spAutoFit/>
            </a:bodyPr>
            <a:lstStyle/>
            <a:p>
              <a:pPr defTabSz="866943" fontAlgn="base">
                <a:spcBef>
                  <a:spcPct val="0"/>
                </a:spcBef>
                <a:spcAft>
                  <a:spcPct val="0"/>
                </a:spcAft>
              </a:pPr>
              <a:r>
                <a:rPr lang="en-US" altLang="zh-CN" sz="2000" b="1" dirty="0">
                  <a:solidFill>
                    <a:srgbClr val="0E2234"/>
                  </a:solidFill>
                  <a:latin typeface="微软雅黑" panose="020B0503020204020204" pitchFamily="34" charset="-122"/>
                  <a:ea typeface="微软雅黑" panose="020B0503020204020204" pitchFamily="34" charset="-122"/>
                </a:rPr>
                <a:t> 2</a:t>
              </a:r>
              <a:endParaRPr lang="zh-CN" altLang="en-US" sz="2000" b="1" dirty="0">
                <a:solidFill>
                  <a:srgbClr val="0E2234"/>
                </a:solidFill>
                <a:latin typeface="微软雅黑" panose="020B0503020204020204" pitchFamily="34" charset="-122"/>
                <a:ea typeface="微软雅黑" panose="020B0503020204020204" pitchFamily="34" charset="-122"/>
              </a:endParaRPr>
            </a:p>
          </p:txBody>
        </p:sp>
        <p:cxnSp>
          <p:nvCxnSpPr>
            <p:cNvPr id="29" name="直接连接符 28">
              <a:extLst>
                <a:ext uri="{FF2B5EF4-FFF2-40B4-BE49-F238E27FC236}">
                  <a16:creationId xmlns:a16="http://schemas.microsoft.com/office/drawing/2014/main" id="{0A327097-67E6-4565-B0E3-469A069F427F}"/>
                </a:ext>
              </a:extLst>
            </p:cNvPr>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grpSp>
        <p:nvGrpSpPr>
          <p:cNvPr id="30" name="组合 29">
            <a:extLst>
              <a:ext uri="{FF2B5EF4-FFF2-40B4-BE49-F238E27FC236}">
                <a16:creationId xmlns:a16="http://schemas.microsoft.com/office/drawing/2014/main" id="{2238C160-B487-4288-900B-4AA5CD4426AD}"/>
              </a:ext>
            </a:extLst>
          </p:cNvPr>
          <p:cNvGrpSpPr/>
          <p:nvPr/>
        </p:nvGrpSpPr>
        <p:grpSpPr>
          <a:xfrm>
            <a:off x="5438310" y="2367194"/>
            <a:ext cx="4536583" cy="400111"/>
            <a:chOff x="5735630" y="1575319"/>
            <a:chExt cx="4785269" cy="422121"/>
          </a:xfrm>
        </p:grpSpPr>
        <p:sp>
          <p:nvSpPr>
            <p:cNvPr id="31" name="文本框 30">
              <a:extLst>
                <a:ext uri="{FF2B5EF4-FFF2-40B4-BE49-F238E27FC236}">
                  <a16:creationId xmlns:a16="http://schemas.microsoft.com/office/drawing/2014/main" id="{334F03C2-9648-440F-8A0F-CE5641B0127B}"/>
                </a:ext>
              </a:extLst>
            </p:cNvPr>
            <p:cNvSpPr txBox="1"/>
            <p:nvPr/>
          </p:nvSpPr>
          <p:spPr>
            <a:xfrm>
              <a:off x="7098729" y="1575319"/>
              <a:ext cx="3422170" cy="42212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中国金融催收行业发展历程</a:t>
              </a:r>
              <a:endParaRPr lang="zh-CN" altLang="zh-CN" sz="2000" b="1" dirty="0">
                <a:latin typeface="微软雅黑" panose="020B0503020204020204" pitchFamily="34" charset="-122"/>
                <a:ea typeface="微软雅黑" panose="020B0503020204020204" pitchFamily="34" charset="-122"/>
              </a:endParaRPr>
            </a:p>
          </p:txBody>
        </p:sp>
        <p:sp>
          <p:nvSpPr>
            <p:cNvPr id="32" name="文本框 31">
              <a:extLst>
                <a:ext uri="{FF2B5EF4-FFF2-40B4-BE49-F238E27FC236}">
                  <a16:creationId xmlns:a16="http://schemas.microsoft.com/office/drawing/2014/main" id="{CD6D4D83-73F3-4ECE-839B-5A782B3BD723}"/>
                </a:ext>
              </a:extLst>
            </p:cNvPr>
            <p:cNvSpPr txBox="1"/>
            <p:nvPr/>
          </p:nvSpPr>
          <p:spPr>
            <a:xfrm>
              <a:off x="5735630" y="1575320"/>
              <a:ext cx="1011011" cy="422120"/>
            </a:xfrm>
            <a:prstGeom prst="rect">
              <a:avLst/>
            </a:prstGeom>
            <a:noFill/>
          </p:spPr>
          <p:txBody>
            <a:bodyPr wrap="square" rtlCol="0">
              <a:spAutoFit/>
            </a:bodyPr>
            <a:lstStyle/>
            <a:p>
              <a:pPr defTabSz="866943" fontAlgn="base">
                <a:spcBef>
                  <a:spcPct val="0"/>
                </a:spcBef>
                <a:spcAft>
                  <a:spcPct val="0"/>
                </a:spcAft>
              </a:pPr>
              <a:r>
                <a:rPr lang="en-US" altLang="zh-CN" sz="2000" b="1" dirty="0">
                  <a:solidFill>
                    <a:srgbClr val="0E2234"/>
                  </a:solidFill>
                  <a:latin typeface="微软雅黑" panose="020B0503020204020204" pitchFamily="34" charset="-122"/>
                  <a:ea typeface="微软雅黑" panose="020B0503020204020204" pitchFamily="34" charset="-122"/>
                </a:rPr>
                <a:t> 3</a:t>
              </a:r>
              <a:endParaRPr lang="zh-CN" altLang="en-US" sz="2000" b="1" dirty="0">
                <a:solidFill>
                  <a:srgbClr val="0E2234"/>
                </a:solidFill>
                <a:latin typeface="微软雅黑" panose="020B0503020204020204" pitchFamily="34" charset="-122"/>
                <a:ea typeface="微软雅黑" panose="020B0503020204020204" pitchFamily="34" charset="-122"/>
              </a:endParaRPr>
            </a:p>
          </p:txBody>
        </p:sp>
        <p:cxnSp>
          <p:nvCxnSpPr>
            <p:cNvPr id="33" name="直接连接符 32">
              <a:extLst>
                <a:ext uri="{FF2B5EF4-FFF2-40B4-BE49-F238E27FC236}">
                  <a16:creationId xmlns:a16="http://schemas.microsoft.com/office/drawing/2014/main" id="{791D5D7B-F9A2-4CB5-B16F-6E7D496CFE8D}"/>
                </a:ext>
              </a:extLst>
            </p:cNvPr>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grpSp>
        <p:nvGrpSpPr>
          <p:cNvPr id="34" name="组合 33">
            <a:extLst>
              <a:ext uri="{FF2B5EF4-FFF2-40B4-BE49-F238E27FC236}">
                <a16:creationId xmlns:a16="http://schemas.microsoft.com/office/drawing/2014/main" id="{5FD12649-C255-4FD9-9089-39BB85BF95A6}"/>
              </a:ext>
            </a:extLst>
          </p:cNvPr>
          <p:cNvGrpSpPr/>
          <p:nvPr/>
        </p:nvGrpSpPr>
        <p:grpSpPr>
          <a:xfrm>
            <a:off x="5441385" y="3020290"/>
            <a:ext cx="4536583" cy="400111"/>
            <a:chOff x="5735630" y="1575319"/>
            <a:chExt cx="4785269" cy="422121"/>
          </a:xfrm>
        </p:grpSpPr>
        <p:sp>
          <p:nvSpPr>
            <p:cNvPr id="35" name="文本框 34">
              <a:extLst>
                <a:ext uri="{FF2B5EF4-FFF2-40B4-BE49-F238E27FC236}">
                  <a16:creationId xmlns:a16="http://schemas.microsoft.com/office/drawing/2014/main" id="{06A07FD3-960C-410A-B79C-4BB74A4B96A5}"/>
                </a:ext>
              </a:extLst>
            </p:cNvPr>
            <p:cNvSpPr txBox="1"/>
            <p:nvPr/>
          </p:nvSpPr>
          <p:spPr>
            <a:xfrm>
              <a:off x="7098729" y="1575319"/>
              <a:ext cx="3422170" cy="42212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银行内催与催收外包</a:t>
              </a:r>
              <a:endParaRPr lang="zh-CN" altLang="zh-CN" sz="2000" b="1" dirty="0">
                <a:latin typeface="微软雅黑" panose="020B0503020204020204" pitchFamily="34" charset="-122"/>
                <a:ea typeface="微软雅黑" panose="020B0503020204020204" pitchFamily="34" charset="-122"/>
              </a:endParaRPr>
            </a:p>
          </p:txBody>
        </p:sp>
        <p:sp>
          <p:nvSpPr>
            <p:cNvPr id="36" name="文本框 35">
              <a:extLst>
                <a:ext uri="{FF2B5EF4-FFF2-40B4-BE49-F238E27FC236}">
                  <a16:creationId xmlns:a16="http://schemas.microsoft.com/office/drawing/2014/main" id="{A5F77D18-4C24-4E82-8845-1F319F9AA472}"/>
                </a:ext>
              </a:extLst>
            </p:cNvPr>
            <p:cNvSpPr txBox="1"/>
            <p:nvPr/>
          </p:nvSpPr>
          <p:spPr>
            <a:xfrm>
              <a:off x="5735630" y="1575320"/>
              <a:ext cx="1011011" cy="422120"/>
            </a:xfrm>
            <a:prstGeom prst="rect">
              <a:avLst/>
            </a:prstGeom>
            <a:noFill/>
          </p:spPr>
          <p:txBody>
            <a:bodyPr wrap="square" rtlCol="0">
              <a:spAutoFit/>
            </a:bodyPr>
            <a:lstStyle/>
            <a:p>
              <a:pPr defTabSz="866943" fontAlgn="base">
                <a:spcBef>
                  <a:spcPct val="0"/>
                </a:spcBef>
                <a:spcAft>
                  <a:spcPct val="0"/>
                </a:spcAft>
              </a:pPr>
              <a:r>
                <a:rPr lang="en-US" altLang="zh-CN" sz="2000" b="1" dirty="0">
                  <a:solidFill>
                    <a:srgbClr val="0E2234"/>
                  </a:solidFill>
                  <a:latin typeface="微软雅黑" panose="020B0503020204020204" pitchFamily="34" charset="-122"/>
                  <a:ea typeface="微软雅黑" panose="020B0503020204020204" pitchFamily="34" charset="-122"/>
                </a:rPr>
                <a:t> 4</a:t>
              </a:r>
              <a:endParaRPr lang="zh-CN" altLang="en-US" sz="2000" b="1" dirty="0">
                <a:solidFill>
                  <a:srgbClr val="0E2234"/>
                </a:solidFill>
                <a:latin typeface="微软雅黑" panose="020B0503020204020204" pitchFamily="34" charset="-122"/>
                <a:ea typeface="微软雅黑" panose="020B0503020204020204" pitchFamily="34" charset="-122"/>
              </a:endParaRPr>
            </a:p>
          </p:txBody>
        </p:sp>
        <p:cxnSp>
          <p:nvCxnSpPr>
            <p:cNvPr id="37" name="直接连接符 36">
              <a:extLst>
                <a:ext uri="{FF2B5EF4-FFF2-40B4-BE49-F238E27FC236}">
                  <a16:creationId xmlns:a16="http://schemas.microsoft.com/office/drawing/2014/main" id="{9ED28365-C428-479F-92F9-3448542C026F}"/>
                </a:ext>
              </a:extLst>
            </p:cNvPr>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grpSp>
        <p:nvGrpSpPr>
          <p:cNvPr id="38" name="组合 37">
            <a:extLst>
              <a:ext uri="{FF2B5EF4-FFF2-40B4-BE49-F238E27FC236}">
                <a16:creationId xmlns:a16="http://schemas.microsoft.com/office/drawing/2014/main" id="{677DEF6C-61D0-44BC-A0DD-7F73A55A309B}"/>
              </a:ext>
            </a:extLst>
          </p:cNvPr>
          <p:cNvGrpSpPr/>
          <p:nvPr/>
        </p:nvGrpSpPr>
        <p:grpSpPr>
          <a:xfrm>
            <a:off x="5438310" y="3637653"/>
            <a:ext cx="4536583" cy="400111"/>
            <a:chOff x="5735630" y="1575319"/>
            <a:chExt cx="4785269" cy="422121"/>
          </a:xfrm>
        </p:grpSpPr>
        <p:sp>
          <p:nvSpPr>
            <p:cNvPr id="39" name="文本框 38">
              <a:extLst>
                <a:ext uri="{FF2B5EF4-FFF2-40B4-BE49-F238E27FC236}">
                  <a16:creationId xmlns:a16="http://schemas.microsoft.com/office/drawing/2014/main" id="{01CB26C4-C6DC-41A6-842E-D146BA7BEF1F}"/>
                </a:ext>
              </a:extLst>
            </p:cNvPr>
            <p:cNvSpPr txBox="1"/>
            <p:nvPr/>
          </p:nvSpPr>
          <p:spPr>
            <a:xfrm>
              <a:off x="7098729" y="1575319"/>
              <a:ext cx="3422170" cy="42212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催债的金融意义</a:t>
              </a:r>
              <a:endParaRPr lang="en-US" altLang="zh-CN" sz="2000" b="1" dirty="0">
                <a:latin typeface="微软雅黑" panose="020B0503020204020204" pitchFamily="34" charset="-122"/>
                <a:ea typeface="微软雅黑" panose="020B0503020204020204" pitchFamily="34" charset="-122"/>
              </a:endParaRPr>
            </a:p>
          </p:txBody>
        </p:sp>
        <p:sp>
          <p:nvSpPr>
            <p:cNvPr id="40" name="文本框 39">
              <a:extLst>
                <a:ext uri="{FF2B5EF4-FFF2-40B4-BE49-F238E27FC236}">
                  <a16:creationId xmlns:a16="http://schemas.microsoft.com/office/drawing/2014/main" id="{20E07A95-84BC-436D-A591-D1C551E3007C}"/>
                </a:ext>
              </a:extLst>
            </p:cNvPr>
            <p:cNvSpPr txBox="1"/>
            <p:nvPr/>
          </p:nvSpPr>
          <p:spPr>
            <a:xfrm>
              <a:off x="5735630" y="1575320"/>
              <a:ext cx="1011011" cy="422120"/>
            </a:xfrm>
            <a:prstGeom prst="rect">
              <a:avLst/>
            </a:prstGeom>
            <a:noFill/>
          </p:spPr>
          <p:txBody>
            <a:bodyPr wrap="square" rtlCol="0">
              <a:spAutoFit/>
            </a:bodyPr>
            <a:lstStyle/>
            <a:p>
              <a:pPr defTabSz="866943" fontAlgn="base">
                <a:spcBef>
                  <a:spcPct val="0"/>
                </a:spcBef>
                <a:spcAft>
                  <a:spcPct val="0"/>
                </a:spcAft>
              </a:pPr>
              <a:r>
                <a:rPr lang="en-US" altLang="zh-CN" sz="2000" b="1" dirty="0">
                  <a:solidFill>
                    <a:srgbClr val="0E2234"/>
                  </a:solidFill>
                  <a:latin typeface="微软雅黑" panose="020B0503020204020204" pitchFamily="34" charset="-122"/>
                  <a:ea typeface="微软雅黑" panose="020B0503020204020204" pitchFamily="34" charset="-122"/>
                </a:rPr>
                <a:t> 5</a:t>
              </a:r>
              <a:endParaRPr lang="zh-CN" altLang="en-US" sz="2000" b="1" dirty="0">
                <a:solidFill>
                  <a:srgbClr val="0E2234"/>
                </a:solidFill>
                <a:latin typeface="微软雅黑" panose="020B0503020204020204" pitchFamily="34" charset="-122"/>
                <a:ea typeface="微软雅黑" panose="020B0503020204020204" pitchFamily="34" charset="-122"/>
              </a:endParaRPr>
            </a:p>
          </p:txBody>
        </p:sp>
        <p:cxnSp>
          <p:nvCxnSpPr>
            <p:cNvPr id="41" name="直接连接符 40">
              <a:extLst>
                <a:ext uri="{FF2B5EF4-FFF2-40B4-BE49-F238E27FC236}">
                  <a16:creationId xmlns:a16="http://schemas.microsoft.com/office/drawing/2014/main" id="{F7D90955-CA40-4DC2-BF44-D3C7AE371ED6}"/>
                </a:ext>
              </a:extLst>
            </p:cNvPr>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grpSp>
        <p:nvGrpSpPr>
          <p:cNvPr id="42" name="组合 41">
            <a:extLst>
              <a:ext uri="{FF2B5EF4-FFF2-40B4-BE49-F238E27FC236}">
                <a16:creationId xmlns:a16="http://schemas.microsoft.com/office/drawing/2014/main" id="{32A6A3FA-1CD1-4DED-87DD-F7E3C0DAD648}"/>
              </a:ext>
            </a:extLst>
          </p:cNvPr>
          <p:cNvGrpSpPr/>
          <p:nvPr/>
        </p:nvGrpSpPr>
        <p:grpSpPr>
          <a:xfrm>
            <a:off x="5438310" y="4288136"/>
            <a:ext cx="4536583" cy="400111"/>
            <a:chOff x="5735630" y="1575319"/>
            <a:chExt cx="4785269" cy="422121"/>
          </a:xfrm>
        </p:grpSpPr>
        <p:sp>
          <p:nvSpPr>
            <p:cNvPr id="43" name="文本框 42">
              <a:extLst>
                <a:ext uri="{FF2B5EF4-FFF2-40B4-BE49-F238E27FC236}">
                  <a16:creationId xmlns:a16="http://schemas.microsoft.com/office/drawing/2014/main" id="{90CF0A42-5D2D-4200-9E0A-D4E50880F99B}"/>
                </a:ext>
              </a:extLst>
            </p:cNvPr>
            <p:cNvSpPr txBox="1"/>
            <p:nvPr/>
          </p:nvSpPr>
          <p:spPr>
            <a:xfrm>
              <a:off x="7098729" y="1575319"/>
              <a:ext cx="3422170" cy="42212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正与邪：催收中的经典案例</a:t>
              </a:r>
              <a:endParaRPr lang="en-US" altLang="zh-CN" sz="2000" b="1" dirty="0">
                <a:latin typeface="微软雅黑" panose="020B0503020204020204" pitchFamily="34" charset="-122"/>
                <a:ea typeface="微软雅黑" panose="020B0503020204020204" pitchFamily="34" charset="-122"/>
              </a:endParaRPr>
            </a:p>
          </p:txBody>
        </p:sp>
        <p:sp>
          <p:nvSpPr>
            <p:cNvPr id="44" name="文本框 43">
              <a:extLst>
                <a:ext uri="{FF2B5EF4-FFF2-40B4-BE49-F238E27FC236}">
                  <a16:creationId xmlns:a16="http://schemas.microsoft.com/office/drawing/2014/main" id="{A6C23098-5D94-4908-A4A7-040B890A75D1}"/>
                </a:ext>
              </a:extLst>
            </p:cNvPr>
            <p:cNvSpPr txBox="1"/>
            <p:nvPr/>
          </p:nvSpPr>
          <p:spPr>
            <a:xfrm>
              <a:off x="5735630" y="1575320"/>
              <a:ext cx="1011011" cy="422120"/>
            </a:xfrm>
            <a:prstGeom prst="rect">
              <a:avLst/>
            </a:prstGeom>
            <a:noFill/>
          </p:spPr>
          <p:txBody>
            <a:bodyPr wrap="square" rtlCol="0">
              <a:spAutoFit/>
            </a:bodyPr>
            <a:lstStyle/>
            <a:p>
              <a:pPr defTabSz="866943" fontAlgn="base">
                <a:spcBef>
                  <a:spcPct val="0"/>
                </a:spcBef>
                <a:spcAft>
                  <a:spcPct val="0"/>
                </a:spcAft>
              </a:pPr>
              <a:r>
                <a:rPr lang="en-US" altLang="zh-CN" sz="2000" b="1" dirty="0">
                  <a:solidFill>
                    <a:srgbClr val="0E2234"/>
                  </a:solidFill>
                  <a:latin typeface="微软雅黑" panose="020B0503020204020204" pitchFamily="34" charset="-122"/>
                  <a:ea typeface="微软雅黑" panose="020B0503020204020204" pitchFamily="34" charset="-122"/>
                </a:rPr>
                <a:t> 6</a:t>
              </a:r>
              <a:endParaRPr lang="zh-CN" altLang="en-US" sz="2000" b="1" dirty="0">
                <a:solidFill>
                  <a:srgbClr val="0E2234"/>
                </a:solidFill>
                <a:latin typeface="微软雅黑" panose="020B0503020204020204" pitchFamily="34" charset="-122"/>
                <a:ea typeface="微软雅黑" panose="020B0503020204020204" pitchFamily="34" charset="-122"/>
              </a:endParaRPr>
            </a:p>
          </p:txBody>
        </p:sp>
        <p:cxnSp>
          <p:nvCxnSpPr>
            <p:cNvPr id="45" name="直接连接符 44">
              <a:extLst>
                <a:ext uri="{FF2B5EF4-FFF2-40B4-BE49-F238E27FC236}">
                  <a16:creationId xmlns:a16="http://schemas.microsoft.com/office/drawing/2014/main" id="{1A48DFDB-BB40-4F7F-B111-8E8A31ABCF49}"/>
                </a:ext>
              </a:extLst>
            </p:cNvPr>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grpSp>
        <p:nvGrpSpPr>
          <p:cNvPr id="46" name="组合 45">
            <a:extLst>
              <a:ext uri="{FF2B5EF4-FFF2-40B4-BE49-F238E27FC236}">
                <a16:creationId xmlns:a16="http://schemas.microsoft.com/office/drawing/2014/main" id="{AAA35426-4509-4918-A4D8-949D8EF7A592}"/>
              </a:ext>
            </a:extLst>
          </p:cNvPr>
          <p:cNvGrpSpPr/>
          <p:nvPr/>
        </p:nvGrpSpPr>
        <p:grpSpPr>
          <a:xfrm>
            <a:off x="5438310" y="4905623"/>
            <a:ext cx="4536583" cy="400111"/>
            <a:chOff x="5735630" y="1575319"/>
            <a:chExt cx="4785269" cy="422121"/>
          </a:xfrm>
        </p:grpSpPr>
        <p:sp>
          <p:nvSpPr>
            <p:cNvPr id="47" name="文本框 46">
              <a:extLst>
                <a:ext uri="{FF2B5EF4-FFF2-40B4-BE49-F238E27FC236}">
                  <a16:creationId xmlns:a16="http://schemas.microsoft.com/office/drawing/2014/main" id="{541097F8-746C-4640-94D1-BEB0922A8433}"/>
                </a:ext>
              </a:extLst>
            </p:cNvPr>
            <p:cNvSpPr txBox="1"/>
            <p:nvPr/>
          </p:nvSpPr>
          <p:spPr>
            <a:xfrm>
              <a:off x="7098729" y="1575319"/>
              <a:ext cx="3422170" cy="42212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催债者与借钱人的暴力冲突</a:t>
              </a:r>
              <a:endParaRPr lang="en-US" altLang="zh-CN" sz="2000" b="1" dirty="0">
                <a:latin typeface="微软雅黑" panose="020B0503020204020204" pitchFamily="34" charset="-122"/>
                <a:ea typeface="微软雅黑" panose="020B0503020204020204" pitchFamily="34" charset="-122"/>
              </a:endParaRPr>
            </a:p>
          </p:txBody>
        </p:sp>
        <p:sp>
          <p:nvSpPr>
            <p:cNvPr id="48" name="文本框 47">
              <a:extLst>
                <a:ext uri="{FF2B5EF4-FFF2-40B4-BE49-F238E27FC236}">
                  <a16:creationId xmlns:a16="http://schemas.microsoft.com/office/drawing/2014/main" id="{E205CB7D-A14C-4B1E-8887-CF44512255B9}"/>
                </a:ext>
              </a:extLst>
            </p:cNvPr>
            <p:cNvSpPr txBox="1"/>
            <p:nvPr/>
          </p:nvSpPr>
          <p:spPr>
            <a:xfrm>
              <a:off x="5735630" y="1575320"/>
              <a:ext cx="1011011" cy="422120"/>
            </a:xfrm>
            <a:prstGeom prst="rect">
              <a:avLst/>
            </a:prstGeom>
            <a:noFill/>
          </p:spPr>
          <p:txBody>
            <a:bodyPr wrap="square" rtlCol="0">
              <a:spAutoFit/>
            </a:bodyPr>
            <a:lstStyle/>
            <a:p>
              <a:pPr defTabSz="866943" fontAlgn="base">
                <a:spcBef>
                  <a:spcPct val="0"/>
                </a:spcBef>
                <a:spcAft>
                  <a:spcPct val="0"/>
                </a:spcAft>
              </a:pPr>
              <a:r>
                <a:rPr lang="en-US" altLang="zh-CN" sz="2000" b="1" dirty="0">
                  <a:solidFill>
                    <a:srgbClr val="0E2234"/>
                  </a:solidFill>
                  <a:latin typeface="微软雅黑" panose="020B0503020204020204" pitchFamily="34" charset="-122"/>
                  <a:ea typeface="微软雅黑" panose="020B0503020204020204" pitchFamily="34" charset="-122"/>
                </a:rPr>
                <a:t> 7</a:t>
              </a:r>
              <a:endParaRPr lang="zh-CN" altLang="en-US" sz="2000" b="1" dirty="0">
                <a:solidFill>
                  <a:srgbClr val="0E2234"/>
                </a:solidFill>
                <a:latin typeface="微软雅黑" panose="020B0503020204020204" pitchFamily="34" charset="-122"/>
                <a:ea typeface="微软雅黑" panose="020B0503020204020204" pitchFamily="34" charset="-122"/>
              </a:endParaRPr>
            </a:p>
          </p:txBody>
        </p:sp>
        <p:cxnSp>
          <p:nvCxnSpPr>
            <p:cNvPr id="49" name="直接连接符 48">
              <a:extLst>
                <a:ext uri="{FF2B5EF4-FFF2-40B4-BE49-F238E27FC236}">
                  <a16:creationId xmlns:a16="http://schemas.microsoft.com/office/drawing/2014/main" id="{E5F98532-A33D-4A11-96E8-4925DA04754F}"/>
                </a:ext>
              </a:extLst>
            </p:cNvPr>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grpSp>
        <p:nvGrpSpPr>
          <p:cNvPr id="50" name="组合 49">
            <a:extLst>
              <a:ext uri="{FF2B5EF4-FFF2-40B4-BE49-F238E27FC236}">
                <a16:creationId xmlns:a16="http://schemas.microsoft.com/office/drawing/2014/main" id="{212F0BDE-94A8-48C4-BB3E-46D73129F9BC}"/>
              </a:ext>
            </a:extLst>
          </p:cNvPr>
          <p:cNvGrpSpPr/>
          <p:nvPr/>
        </p:nvGrpSpPr>
        <p:grpSpPr>
          <a:xfrm>
            <a:off x="5438310" y="5539484"/>
            <a:ext cx="4536583" cy="400111"/>
            <a:chOff x="5735630" y="1575319"/>
            <a:chExt cx="4785269" cy="422121"/>
          </a:xfrm>
        </p:grpSpPr>
        <p:sp>
          <p:nvSpPr>
            <p:cNvPr id="51" name="文本框 50">
              <a:extLst>
                <a:ext uri="{FF2B5EF4-FFF2-40B4-BE49-F238E27FC236}">
                  <a16:creationId xmlns:a16="http://schemas.microsoft.com/office/drawing/2014/main" id="{A56F2812-A526-4153-A920-997A9855D47A}"/>
                </a:ext>
              </a:extLst>
            </p:cNvPr>
            <p:cNvSpPr txBox="1"/>
            <p:nvPr/>
          </p:nvSpPr>
          <p:spPr>
            <a:xfrm>
              <a:off x="7098729" y="1575319"/>
              <a:ext cx="3422170" cy="42212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催完债的小结</a:t>
              </a:r>
              <a:endParaRPr lang="en-US" altLang="zh-CN" sz="2000" b="1" dirty="0">
                <a:latin typeface="微软雅黑" panose="020B0503020204020204" pitchFamily="34" charset="-122"/>
                <a:ea typeface="微软雅黑" panose="020B0503020204020204" pitchFamily="34" charset="-122"/>
              </a:endParaRPr>
            </a:p>
          </p:txBody>
        </p:sp>
        <p:sp>
          <p:nvSpPr>
            <p:cNvPr id="52" name="文本框 51">
              <a:extLst>
                <a:ext uri="{FF2B5EF4-FFF2-40B4-BE49-F238E27FC236}">
                  <a16:creationId xmlns:a16="http://schemas.microsoft.com/office/drawing/2014/main" id="{A96D9B7E-0564-4B13-8E1A-B79F0BE3B79E}"/>
                </a:ext>
              </a:extLst>
            </p:cNvPr>
            <p:cNvSpPr txBox="1"/>
            <p:nvPr/>
          </p:nvSpPr>
          <p:spPr>
            <a:xfrm>
              <a:off x="5735630" y="1575320"/>
              <a:ext cx="1011011" cy="422120"/>
            </a:xfrm>
            <a:prstGeom prst="rect">
              <a:avLst/>
            </a:prstGeom>
            <a:noFill/>
          </p:spPr>
          <p:txBody>
            <a:bodyPr wrap="square" rtlCol="0">
              <a:spAutoFit/>
            </a:bodyPr>
            <a:lstStyle/>
            <a:p>
              <a:pPr defTabSz="866943" fontAlgn="base">
                <a:spcBef>
                  <a:spcPct val="0"/>
                </a:spcBef>
                <a:spcAft>
                  <a:spcPct val="0"/>
                </a:spcAft>
              </a:pPr>
              <a:r>
                <a:rPr lang="en-US" altLang="zh-CN" sz="2000" b="1" dirty="0">
                  <a:solidFill>
                    <a:srgbClr val="0E2234"/>
                  </a:solidFill>
                  <a:latin typeface="微软雅黑" panose="020B0503020204020204" pitchFamily="34" charset="-122"/>
                  <a:ea typeface="微软雅黑" panose="020B0503020204020204" pitchFamily="34" charset="-122"/>
                </a:rPr>
                <a:t> 8</a:t>
              </a:r>
              <a:endParaRPr lang="zh-CN" altLang="en-US" sz="2000" b="1" dirty="0">
                <a:solidFill>
                  <a:srgbClr val="0E2234"/>
                </a:solidFill>
                <a:latin typeface="微软雅黑" panose="020B0503020204020204" pitchFamily="34" charset="-122"/>
                <a:ea typeface="微软雅黑" panose="020B0503020204020204" pitchFamily="34" charset="-122"/>
              </a:endParaRPr>
            </a:p>
          </p:txBody>
        </p:sp>
        <p:cxnSp>
          <p:nvCxnSpPr>
            <p:cNvPr id="53" name="直接连接符 52">
              <a:extLst>
                <a:ext uri="{FF2B5EF4-FFF2-40B4-BE49-F238E27FC236}">
                  <a16:creationId xmlns:a16="http://schemas.microsoft.com/office/drawing/2014/main" id="{342F08FF-A678-4590-B8B3-86E1CA72DB56}"/>
                </a:ext>
              </a:extLst>
            </p:cNvPr>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sp>
        <p:nvSpPr>
          <p:cNvPr id="54" name="文本框 53">
            <a:extLst>
              <a:ext uri="{FF2B5EF4-FFF2-40B4-BE49-F238E27FC236}">
                <a16:creationId xmlns:a16="http://schemas.microsoft.com/office/drawing/2014/main" id="{9D9753D0-9369-45E2-A858-487AEFDECCE4}"/>
              </a:ext>
            </a:extLst>
          </p:cNvPr>
          <p:cNvSpPr txBox="1"/>
          <p:nvPr/>
        </p:nvSpPr>
        <p:spPr>
          <a:xfrm>
            <a:off x="11582402" y="6299200"/>
            <a:ext cx="264160"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2</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986360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up)">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childTnLst>
                          </p:cTn>
                        </p:par>
                        <p:par>
                          <p:cTn id="20" fill="hold">
                            <p:stCondLst>
                              <p:cond delay="1000"/>
                            </p:stCondLst>
                            <p:childTnLst>
                              <p:par>
                                <p:cTn id="21" presetID="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0-#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0-#ppt_w/2"/>
                                          </p:val>
                                        </p:tav>
                                        <p:tav tm="100000">
                                          <p:val>
                                            <p:strVal val="#ppt_x"/>
                                          </p:val>
                                        </p:tav>
                                      </p:tavLst>
                                    </p:anim>
                                    <p:anim calcmode="lin" valueType="num">
                                      <p:cBhvr additive="base">
                                        <p:cTn id="28" dur="500" fill="hold"/>
                                        <p:tgtEl>
                                          <p:spTgt spid="24"/>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0-#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500" fill="hold"/>
                                        <p:tgtEl>
                                          <p:spTgt spid="38"/>
                                        </p:tgtEl>
                                        <p:attrNameLst>
                                          <p:attrName>ppt_x</p:attrName>
                                        </p:attrNameLst>
                                      </p:cBhvr>
                                      <p:tavLst>
                                        <p:tav tm="0">
                                          <p:val>
                                            <p:strVal val="0-#ppt_w/2"/>
                                          </p:val>
                                        </p:tav>
                                        <p:tav tm="100000">
                                          <p:val>
                                            <p:strVal val="#ppt_x"/>
                                          </p:val>
                                        </p:tav>
                                      </p:tavLst>
                                    </p:anim>
                                    <p:anim calcmode="lin" valueType="num">
                                      <p:cBhvr additive="base">
                                        <p:cTn id="40" dur="500" fill="hold"/>
                                        <p:tgtEl>
                                          <p:spTgt spid="38"/>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additive="base">
                                        <p:cTn id="43" dur="500" fill="hold"/>
                                        <p:tgtEl>
                                          <p:spTgt spid="42"/>
                                        </p:tgtEl>
                                        <p:attrNameLst>
                                          <p:attrName>ppt_x</p:attrName>
                                        </p:attrNameLst>
                                      </p:cBhvr>
                                      <p:tavLst>
                                        <p:tav tm="0">
                                          <p:val>
                                            <p:strVal val="0-#ppt_w/2"/>
                                          </p:val>
                                        </p:tav>
                                        <p:tav tm="100000">
                                          <p:val>
                                            <p:strVal val="#ppt_x"/>
                                          </p:val>
                                        </p:tav>
                                      </p:tavLst>
                                    </p:anim>
                                    <p:anim calcmode="lin" valueType="num">
                                      <p:cBhvr additive="base">
                                        <p:cTn id="44" dur="500" fill="hold"/>
                                        <p:tgtEl>
                                          <p:spTgt spid="42"/>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500" fill="hold"/>
                                        <p:tgtEl>
                                          <p:spTgt spid="46"/>
                                        </p:tgtEl>
                                        <p:attrNameLst>
                                          <p:attrName>ppt_x</p:attrName>
                                        </p:attrNameLst>
                                      </p:cBhvr>
                                      <p:tavLst>
                                        <p:tav tm="0">
                                          <p:val>
                                            <p:strVal val="0-#ppt_w/2"/>
                                          </p:val>
                                        </p:tav>
                                        <p:tav tm="100000">
                                          <p:val>
                                            <p:strVal val="#ppt_x"/>
                                          </p:val>
                                        </p:tav>
                                      </p:tavLst>
                                    </p:anim>
                                    <p:anim calcmode="lin" valueType="num">
                                      <p:cBhvr additive="base">
                                        <p:cTn id="48" dur="500" fill="hold"/>
                                        <p:tgtEl>
                                          <p:spTgt spid="46"/>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additive="base">
                                        <p:cTn id="51" dur="500" fill="hold"/>
                                        <p:tgtEl>
                                          <p:spTgt spid="50"/>
                                        </p:tgtEl>
                                        <p:attrNameLst>
                                          <p:attrName>ppt_x</p:attrName>
                                        </p:attrNameLst>
                                      </p:cBhvr>
                                      <p:tavLst>
                                        <p:tav tm="0">
                                          <p:val>
                                            <p:strVal val="0-#ppt_w/2"/>
                                          </p:val>
                                        </p:tav>
                                        <p:tav tm="100000">
                                          <p:val>
                                            <p:strVal val="#ppt_x"/>
                                          </p:val>
                                        </p:tav>
                                      </p:tavLst>
                                    </p:anim>
                                    <p:anim calcmode="lin" valueType="num">
                                      <p:cBhvr additive="base">
                                        <p:cTn id="52"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4259537" cy="4262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人民的名义</a:t>
            </a: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教你如何催债</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pic>
        <p:nvPicPr>
          <p:cNvPr id="18" name="图片 17">
            <a:extLst>
              <a:ext uri="{FF2B5EF4-FFF2-40B4-BE49-F238E27FC236}">
                <a16:creationId xmlns:a16="http://schemas.microsoft.com/office/drawing/2014/main" id="{B94BD97D-73CE-43D1-B747-EB6B8D169801}"/>
              </a:ext>
            </a:extLst>
          </p:cNvPr>
          <p:cNvPicPr/>
          <p:nvPr/>
        </p:nvPicPr>
        <p:blipFill>
          <a:blip r:embed="rId3"/>
          <a:stretch>
            <a:fillRect/>
          </a:stretch>
        </p:blipFill>
        <p:spPr>
          <a:xfrm>
            <a:off x="538480" y="1778000"/>
            <a:ext cx="5425441" cy="3484880"/>
          </a:xfrm>
          <a:prstGeom prst="rect">
            <a:avLst/>
          </a:prstGeom>
        </p:spPr>
      </p:pic>
      <p:sp>
        <p:nvSpPr>
          <p:cNvPr id="3" name="矩形 2">
            <a:extLst>
              <a:ext uri="{FF2B5EF4-FFF2-40B4-BE49-F238E27FC236}">
                <a16:creationId xmlns:a16="http://schemas.microsoft.com/office/drawing/2014/main" id="{D3B4CAF3-FE66-4D4F-B3B2-403182990A64}"/>
              </a:ext>
            </a:extLst>
          </p:cNvPr>
          <p:cNvSpPr/>
          <p:nvPr/>
        </p:nvSpPr>
        <p:spPr>
          <a:xfrm>
            <a:off x="6075682" y="1334200"/>
            <a:ext cx="5770880" cy="4372479"/>
          </a:xfrm>
          <a:prstGeom prst="rect">
            <a:avLst/>
          </a:prstGeom>
        </p:spPr>
        <p:txBody>
          <a:bodyPr wrap="square">
            <a:spAutoFit/>
          </a:bodyPr>
          <a:lstStyle/>
          <a:p>
            <a:pPr marL="342900" indent="-342900">
              <a:lnSpc>
                <a:spcPts val="2800"/>
              </a:lnSpc>
              <a:buFont typeface="Wingdings" panose="05000000000000000000" pitchFamily="2" charset="2"/>
              <a:buChar char="u"/>
            </a:pPr>
            <a:r>
              <a:rPr lang="zh-CN" altLang="zh-CN" sz="2000" dirty="0">
                <a:latin typeface="微软雅黑" panose="020B0503020204020204" pitchFamily="34" charset="-122"/>
                <a:ea typeface="微软雅黑" panose="020B0503020204020204" pitchFamily="34" charset="-122"/>
                <a:cs typeface="Times New Roman" panose="02020603050405020304" pitchFamily="18" charset="0"/>
              </a:rPr>
              <a:t>在影片的第四集，山水集团为将大风厂的厂房收为己有，聘请了一个专业的</a:t>
            </a:r>
            <a:r>
              <a:rPr lang="zh-CN"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催债公司</a:t>
            </a:r>
            <a:r>
              <a:rPr lang="zh-CN" altLang="zh-CN" sz="2000"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ts val="2800"/>
              </a:lnSpc>
              <a:buFont typeface="Wingdings" panose="05000000000000000000" pitchFamily="2" charset="2"/>
              <a:buChar char="u"/>
            </a:pP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ts val="2800"/>
              </a:lnSpc>
              <a:buFont typeface="Wingdings" panose="05000000000000000000" pitchFamily="2" charset="2"/>
              <a:buChar char="u"/>
            </a:pPr>
            <a:r>
              <a:rPr lang="zh-CN" altLang="en-US" sz="2000" dirty="0">
                <a:latin typeface="微软雅黑" panose="020B0503020204020204" pitchFamily="34" charset="-122"/>
                <a:ea typeface="微软雅黑" panose="020B0503020204020204" pitchFamily="34" charset="-122"/>
              </a:rPr>
              <a:t>催债当</a:t>
            </a:r>
            <a:r>
              <a:rPr lang="zh-CN" altLang="zh-CN" sz="2000" dirty="0">
                <a:latin typeface="微软雅黑" panose="020B0503020204020204" pitchFamily="34" charset="-122"/>
                <a:ea typeface="微软雅黑" panose="020B0503020204020204" pitchFamily="34" charset="-122"/>
              </a:rPr>
              <a:t>天晚上，</a:t>
            </a:r>
            <a:r>
              <a:rPr lang="zh-CN" altLang="en-US" sz="2000" dirty="0">
                <a:latin typeface="微软雅黑" panose="020B0503020204020204" pitchFamily="34" charset="-122"/>
                <a:ea typeface="微软雅黑" panose="020B0503020204020204" pitchFamily="34" charset="-122"/>
              </a:rPr>
              <a:t>公司</a:t>
            </a:r>
            <a:r>
              <a:rPr lang="zh-CN" altLang="zh-CN" sz="2000" dirty="0">
                <a:latin typeface="微软雅黑" panose="020B0503020204020204" pitchFamily="34" charset="-122"/>
                <a:ea typeface="微软雅黑" panose="020B0503020204020204" pitchFamily="34" charset="-122"/>
              </a:rPr>
              <a:t>员工清一色换上了从网上买来的</a:t>
            </a:r>
            <a:r>
              <a:rPr lang="zh-CN" altLang="zh-CN" sz="2000" b="1" dirty="0">
                <a:solidFill>
                  <a:srgbClr val="C00000"/>
                </a:solidFill>
                <a:latin typeface="微软雅黑" panose="020B0503020204020204" pitchFamily="34" charset="-122"/>
                <a:ea typeface="微软雅黑" panose="020B0503020204020204" pitchFamily="34" charset="-122"/>
              </a:rPr>
              <a:t>警察制服</a:t>
            </a:r>
            <a:r>
              <a:rPr lang="zh-CN" altLang="zh-CN" sz="2000" dirty="0">
                <a:latin typeface="微软雅黑" panose="020B0503020204020204" pitchFamily="34" charset="-122"/>
                <a:ea typeface="微软雅黑" panose="020B0503020204020204" pitchFamily="34" charset="-122"/>
              </a:rPr>
              <a:t>，挂在嘴边的</a:t>
            </a:r>
            <a:r>
              <a:rPr lang="zh-CN" altLang="zh-CN" sz="2000" b="1" dirty="0">
                <a:solidFill>
                  <a:srgbClr val="C00000"/>
                </a:solidFill>
                <a:latin typeface="微软雅黑" panose="020B0503020204020204" pitchFamily="34" charset="-122"/>
                <a:ea typeface="微软雅黑" panose="020B0503020204020204" pitchFamily="34" charset="-122"/>
              </a:rPr>
              <a:t>“卧底”“军事机密”</a:t>
            </a:r>
            <a:r>
              <a:rPr lang="zh-CN" altLang="zh-CN" sz="2000" dirty="0">
                <a:latin typeface="微软雅黑" panose="020B0503020204020204" pitchFamily="34" charset="-122"/>
                <a:ea typeface="微软雅黑" panose="020B0503020204020204" pitchFamily="34" charset="-122"/>
              </a:rPr>
              <a:t>等用词也和正规警察如出一辙</a:t>
            </a:r>
            <a:r>
              <a:rPr lang="zh-CN" altLang="en-US" sz="2000" dirty="0">
                <a:latin typeface="微软雅黑" panose="020B0503020204020204" pitchFamily="34" charset="-122"/>
                <a:ea typeface="微软雅黑" panose="020B0503020204020204" pitchFamily="34" charset="-122"/>
              </a:rPr>
              <a:t>，甚至还准备了一辆“</a:t>
            </a:r>
            <a:r>
              <a:rPr lang="zh-CN" altLang="en-US" sz="2000" b="1" dirty="0">
                <a:solidFill>
                  <a:srgbClr val="C00000"/>
                </a:solidFill>
                <a:latin typeface="微软雅黑" panose="020B0503020204020204" pitchFamily="34" charset="-122"/>
                <a:ea typeface="微软雅黑" panose="020B0503020204020204" pitchFamily="34" charset="-122"/>
              </a:rPr>
              <a:t>警车</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ts val="2800"/>
              </a:lnSpc>
              <a:buFont typeface="Wingdings" panose="05000000000000000000" pitchFamily="2" charset="2"/>
              <a:buChar char="u"/>
            </a:pPr>
            <a:endParaRPr lang="en-US" altLang="zh-CN" sz="2000" dirty="0">
              <a:latin typeface="微软雅黑" panose="020B0503020204020204" pitchFamily="34" charset="-122"/>
              <a:ea typeface="微软雅黑" panose="020B0503020204020204" pitchFamily="34" charset="-122"/>
            </a:endParaRPr>
          </a:p>
          <a:p>
            <a:pPr marL="342900" indent="-342900">
              <a:lnSpc>
                <a:spcPts val="2800"/>
              </a:lnSpc>
              <a:buFont typeface="Wingdings" panose="05000000000000000000" pitchFamily="2" charset="2"/>
              <a:buChar char="u"/>
            </a:pPr>
            <a:r>
              <a:rPr lang="zh-CN" altLang="en-US" sz="2000" b="1" dirty="0">
                <a:solidFill>
                  <a:srgbClr val="C00000"/>
                </a:solidFill>
                <a:latin typeface="微软雅黑" panose="020B0503020204020204" pitchFamily="34" charset="-122"/>
                <a:ea typeface="微软雅黑" panose="020B0503020204020204" pitchFamily="34" charset="-122"/>
              </a:rPr>
              <a:t>循环播放</a:t>
            </a:r>
            <a:r>
              <a:rPr lang="zh-CN" altLang="zh-CN" sz="2000" b="1" dirty="0">
                <a:solidFill>
                  <a:srgbClr val="C00000"/>
                </a:solidFill>
                <a:latin typeface="微软雅黑" panose="020B0503020204020204" pitchFamily="34" charset="-122"/>
                <a:ea typeface="微软雅黑" panose="020B0503020204020204" pitchFamily="34" charset="-122"/>
              </a:rPr>
              <a:t>政府通告</a:t>
            </a:r>
            <a:r>
              <a:rPr lang="zh-CN" altLang="zh-CN" sz="2000" dirty="0">
                <a:latin typeface="微软雅黑" panose="020B0503020204020204" pitchFamily="34" charset="-122"/>
                <a:ea typeface="微软雅黑" panose="020B0503020204020204" pitchFamily="34" charset="-122"/>
              </a:rPr>
              <a:t>“山水集团的工人同志们，根据我市光明区人民政府</a:t>
            </a:r>
            <a:r>
              <a:rPr lang="en-US" altLang="zh-CN" sz="2000" dirty="0">
                <a:latin typeface="微软雅黑" panose="020B0503020204020204" pitchFamily="34" charset="-122"/>
                <a:ea typeface="微软雅黑" panose="020B0503020204020204" pitchFamily="34" charset="-122"/>
              </a:rPr>
              <a:t>2014</a:t>
            </a:r>
            <a:r>
              <a:rPr lang="zh-CN" altLang="zh-CN" sz="2000" dirty="0">
                <a:latin typeface="微软雅黑" panose="020B0503020204020204" pitchFamily="34" charset="-122"/>
                <a:ea typeface="微软雅黑" panose="020B0503020204020204" pitchFamily="34" charset="-122"/>
              </a:rPr>
              <a:t>年</a:t>
            </a:r>
            <a:r>
              <a:rPr lang="en-US" altLang="zh-CN" sz="2000" dirty="0">
                <a:latin typeface="微软雅黑" panose="020B0503020204020204" pitchFamily="34" charset="-122"/>
                <a:ea typeface="微软雅黑" panose="020B0503020204020204" pitchFamily="34" charset="-122"/>
              </a:rPr>
              <a:t>9</a:t>
            </a:r>
            <a:r>
              <a:rPr lang="zh-CN" altLang="zh-CN" sz="2000" dirty="0">
                <a:latin typeface="微软雅黑" panose="020B0503020204020204" pitchFamily="34" charset="-122"/>
                <a:ea typeface="微软雅黑" panose="020B0503020204020204" pitchFamily="34" charset="-122"/>
              </a:rPr>
              <a:t>号令，你们厂区的土地已被光明区人民政府依法征收，请你们立即打开厂门，实施搬迁。</a:t>
            </a:r>
            <a:r>
              <a:rPr lang="en-US" altLang="zh-CN"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0605C926-C57A-4CBF-8A79-79DFF8B79737}"/>
              </a:ext>
            </a:extLst>
          </p:cNvPr>
          <p:cNvSpPr txBox="1"/>
          <p:nvPr/>
        </p:nvSpPr>
        <p:spPr>
          <a:xfrm>
            <a:off x="11582402" y="6299200"/>
            <a:ext cx="264160"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3</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546412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3616635" cy="406038"/>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1/</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金融催收行业</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538481" y="1203700"/>
            <a:ext cx="11430000" cy="3782574"/>
          </a:xfrm>
          <a:prstGeom prst="rect">
            <a:avLst/>
          </a:prstGeom>
        </p:spPr>
        <p:txBody>
          <a:bodyPr wrap="square">
            <a:spAutoFit/>
          </a:bodyPr>
          <a:lstStyle/>
          <a:p>
            <a:pPr marL="342900" indent="-342900">
              <a:lnSpc>
                <a:spcPts val="2800"/>
              </a:lnSpc>
              <a:buFont typeface="Wingdings" panose="05000000000000000000" pitchFamily="2" charset="2"/>
              <a:buChar char="u"/>
            </a:pPr>
            <a:r>
              <a:rPr lang="zh-CN" altLang="zh-CN" sz="2000" dirty="0">
                <a:latin typeface="微软雅黑" panose="020B0503020204020204" pitchFamily="34" charset="-122"/>
                <a:ea typeface="微软雅黑" panose="020B0503020204020204" pitchFamily="34" charset="-122"/>
              </a:rPr>
              <a:t>金融催收行业指</a:t>
            </a:r>
            <a:r>
              <a:rPr lang="zh-CN" altLang="zh-CN" sz="2000" b="1" dirty="0">
                <a:solidFill>
                  <a:srgbClr val="C00000"/>
                </a:solidFill>
                <a:latin typeface="微软雅黑" panose="020B0503020204020204" pitchFamily="34" charset="-122"/>
                <a:ea typeface="微软雅黑" panose="020B0503020204020204" pitchFamily="34" charset="-122"/>
              </a:rPr>
              <a:t>银行或金融公司</a:t>
            </a:r>
            <a:r>
              <a:rPr lang="zh-CN" altLang="zh-CN" sz="2000" dirty="0">
                <a:latin typeface="微软雅黑" panose="020B0503020204020204" pitchFamily="34" charset="-122"/>
                <a:ea typeface="微软雅黑" panose="020B0503020204020204" pitchFamily="34" charset="-122"/>
              </a:rPr>
              <a:t>委由专业的服务供应商</a:t>
            </a:r>
            <a:r>
              <a:rPr lang="zh-CN" altLang="zh-CN" sz="2000" b="1" dirty="0">
                <a:solidFill>
                  <a:srgbClr val="C00000"/>
                </a:solidFill>
                <a:latin typeface="微软雅黑" panose="020B0503020204020204" pitchFamily="34" charset="-122"/>
                <a:ea typeface="微软雅黑" panose="020B0503020204020204" pitchFamily="34" charset="-122"/>
              </a:rPr>
              <a:t>代客户向债务人追收欠款</a:t>
            </a:r>
            <a:r>
              <a:rPr lang="zh-CN" altLang="zh-CN"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a:lnSpc>
                <a:spcPts val="2800"/>
              </a:lnSpc>
            </a:pP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金融催收属于</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专业服务</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范畴，在许多国家是需要申请特别牌照及接受监管，而催收人员亦需要取得资格并注册登记。</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2800"/>
              </a:lnSpc>
            </a:pP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pitchFamily="2" charset="2"/>
              <a:buChar char="u"/>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正规合法的金融催收公司的目的是要借助催收经验与正当符合法令规范的作业流程及管理系统来更</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有效地把债务收回</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，催收处理过程中</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不会有暴力或其他不合法</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的情况发生。</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2800"/>
              </a:lnSpc>
            </a:pP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pitchFamily="2" charset="2"/>
              <a:buChar char="u"/>
            </a:pP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金融催收公司的责任就是要为委托人把每一个有机会回收的逾期账款都收回来。</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B5390CEF-266C-4E29-9C85-A6F35036220A}"/>
              </a:ext>
            </a:extLst>
          </p:cNvPr>
          <p:cNvSpPr txBox="1"/>
          <p:nvPr/>
        </p:nvSpPr>
        <p:spPr>
          <a:xfrm>
            <a:off x="11582402" y="6299200"/>
            <a:ext cx="264160"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4</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597001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71263" y="325588"/>
            <a:ext cx="7307537" cy="35513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2/</a:t>
            </a:r>
            <a:r>
              <a:rPr lang="zh-CN" altLang="zh-CN" sz="2400" b="1" dirty="0">
                <a:latin typeface="微软雅黑" panose="020B0503020204020204" pitchFamily="34" charset="-122"/>
                <a:ea typeface="微软雅黑" panose="020B0503020204020204" pitchFamily="34" charset="-122"/>
              </a:rPr>
              <a:t>国际金融催收行业发展历程</a:t>
            </a:r>
          </a:p>
          <a:p>
            <a:pPr algn="l" defTabSz="866943" fontAlgn="base">
              <a:spcAft>
                <a:spcPct val="0"/>
              </a:spcAft>
            </a:pP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452120" y="993458"/>
            <a:ext cx="11287759" cy="4663905"/>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zh-CN" sz="2000" dirty="0">
                <a:latin typeface="微软雅黑" panose="020B0503020204020204" pitchFamily="34" charset="-122"/>
                <a:ea typeface="微软雅黑" panose="020B0503020204020204" pitchFamily="34" charset="-122"/>
              </a:rPr>
              <a:t>为了促进债务催收行业的规范运作和保护债务人的合法权益，很多国家或地区都出台了</a:t>
            </a:r>
            <a:r>
              <a:rPr lang="zh-CN" altLang="zh-CN" sz="2000" b="1" dirty="0">
                <a:latin typeface="微软雅黑" panose="020B0503020204020204" pitchFamily="34" charset="-122"/>
                <a:ea typeface="微软雅黑" panose="020B0503020204020204" pitchFamily="34" charset="-122"/>
              </a:rPr>
              <a:t>第三方债务催收的法律规范与监管政策</a:t>
            </a:r>
            <a:endParaRPr lang="en-US" altLang="zh-CN" sz="2000" b="1" dirty="0">
              <a:latin typeface="微软雅黑" panose="020B0503020204020204" pitchFamily="34" charset="-122"/>
              <a:ea typeface="微软雅黑" panose="020B0503020204020204" pitchFamily="34" charset="-122"/>
            </a:endParaRPr>
          </a:p>
          <a:p>
            <a:pPr marL="800100" lvl="1" indent="-342900">
              <a:lnSpc>
                <a:spcPct val="200000"/>
              </a:lnSpc>
              <a:buFont typeface="Wingdings" panose="05000000000000000000" pitchFamily="2" charset="2"/>
              <a:buChar char="ü"/>
            </a:pPr>
            <a:r>
              <a:rPr lang="en-US" altLang="zh-CN" dirty="0">
                <a:latin typeface="微软雅黑" panose="020B0503020204020204" pitchFamily="34" charset="-122"/>
                <a:ea typeface="微软雅黑" panose="020B0503020204020204" pitchFamily="34" charset="-122"/>
              </a:rPr>
              <a:t>1965</a:t>
            </a:r>
            <a:r>
              <a:rPr lang="zh-CN" altLang="en-US" dirty="0">
                <a:latin typeface="微软雅黑" panose="020B0503020204020204" pitchFamily="34" charset="-122"/>
                <a:ea typeface="微软雅黑" panose="020B0503020204020204" pitchFamily="34" charset="-122"/>
              </a:rPr>
              <a:t>年加拿大阿尔伯达省就已制定</a:t>
            </a:r>
            <a:r>
              <a:rPr lang="zh-CN" altLang="zh-CN" b="1" dirty="0">
                <a:solidFill>
                  <a:srgbClr val="002060"/>
                </a:solidFill>
                <a:latin typeface="微软雅黑" panose="020B0503020204020204" pitchFamily="34" charset="-122"/>
                <a:ea typeface="微软雅黑" panose="020B0503020204020204" pitchFamily="34" charset="-122"/>
              </a:rPr>
              <a:t>《</a:t>
            </a:r>
            <a:r>
              <a:rPr lang="en-US" altLang="zh-CN" b="1" dirty="0">
                <a:solidFill>
                  <a:srgbClr val="002060"/>
                </a:solidFill>
                <a:latin typeface="微软雅黑" panose="020B0503020204020204" pitchFamily="34" charset="-122"/>
                <a:ea typeface="微软雅黑" panose="020B0503020204020204" pitchFamily="34" charset="-122"/>
              </a:rPr>
              <a:t>1965</a:t>
            </a:r>
            <a:r>
              <a:rPr lang="zh-CN" altLang="zh-CN" b="1" dirty="0">
                <a:solidFill>
                  <a:srgbClr val="002060"/>
                </a:solidFill>
                <a:latin typeface="微软雅黑" panose="020B0503020204020204" pitchFamily="34" charset="-122"/>
                <a:ea typeface="微软雅黑" panose="020B0503020204020204" pitchFamily="34" charset="-122"/>
              </a:rPr>
              <a:t>年收债公司法令》</a:t>
            </a:r>
            <a:r>
              <a:rPr lang="zh-CN" altLang="zh-CN"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Collection Agencies Act1965</a:t>
            </a:r>
            <a:r>
              <a:rPr lang="zh-CN"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该法例对催收人员、管理人员、催收的时间都有一定的规范</a:t>
            </a:r>
            <a:endParaRPr lang="en-US" altLang="zh-CN" dirty="0">
              <a:latin typeface="微软雅黑" panose="020B0503020204020204" pitchFamily="34" charset="-122"/>
              <a:ea typeface="微软雅黑" panose="020B0503020204020204" pitchFamily="34" charset="-122"/>
            </a:endParaRPr>
          </a:p>
          <a:p>
            <a:pPr marL="800100" lvl="1" indent="-342900">
              <a:lnSpc>
                <a:spcPct val="200000"/>
              </a:lnSpc>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rPr>
              <a:t>为</a:t>
            </a:r>
            <a:r>
              <a:rPr lang="zh-CN" altLang="zh-CN" dirty="0">
                <a:latin typeface="微软雅黑" panose="020B0503020204020204" pitchFamily="34" charset="-122"/>
                <a:ea typeface="微软雅黑" panose="020B0503020204020204" pitchFamily="34" charset="-122"/>
              </a:rPr>
              <a:t>了促进债务催收行业的规范运作和保护债务人的合法权益，美国联邦政府于</a:t>
            </a:r>
            <a:r>
              <a:rPr lang="en-US" altLang="zh-CN" dirty="0">
                <a:latin typeface="微软雅黑" panose="020B0503020204020204" pitchFamily="34" charset="-122"/>
                <a:ea typeface="微软雅黑" panose="020B0503020204020204" pitchFamily="34" charset="-122"/>
              </a:rPr>
              <a:t>1977</a:t>
            </a:r>
            <a:r>
              <a:rPr lang="zh-CN" altLang="zh-CN" dirty="0">
                <a:latin typeface="微软雅黑" panose="020B0503020204020204" pitchFamily="34" charset="-122"/>
                <a:ea typeface="微软雅黑" panose="020B0503020204020204" pitchFamily="34" charset="-122"/>
              </a:rPr>
              <a:t>年制订了</a:t>
            </a:r>
            <a:r>
              <a:rPr lang="zh-CN" altLang="zh-CN" b="1" dirty="0">
                <a:solidFill>
                  <a:srgbClr val="002060"/>
                </a:solidFill>
                <a:latin typeface="微软雅黑" panose="020B0503020204020204" pitchFamily="34" charset="-122"/>
                <a:ea typeface="微软雅黑" panose="020B0503020204020204" pitchFamily="34" charset="-122"/>
              </a:rPr>
              <a:t>《公平债务催收作业法》</a:t>
            </a:r>
            <a:r>
              <a:rPr lang="zh-CN" altLang="zh-CN" dirty="0">
                <a:latin typeface="微软雅黑" panose="020B0503020204020204" pitchFamily="34" charset="-122"/>
                <a:ea typeface="微软雅黑" panose="020B0503020204020204" pitchFamily="34" charset="-122"/>
              </a:rPr>
              <a:t>（简称</a:t>
            </a:r>
            <a:r>
              <a:rPr lang="en-US" altLang="zh-CN" dirty="0">
                <a:latin typeface="微软雅黑" panose="020B0503020204020204" pitchFamily="34" charset="-122"/>
                <a:ea typeface="微软雅黑" panose="020B0503020204020204" pitchFamily="34" charset="-122"/>
              </a:rPr>
              <a:t>FDCPA</a:t>
            </a:r>
            <a:r>
              <a:rPr lang="zh-CN"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a:t>
            </a:r>
            <a:r>
              <a:rPr lang="zh-CN" altLang="zh-CN" b="1" dirty="0">
                <a:solidFill>
                  <a:srgbClr val="C00000"/>
                </a:solidFill>
                <a:latin typeface="微软雅黑" panose="020B0503020204020204" pitchFamily="34" charset="-122"/>
                <a:ea typeface="微软雅黑" panose="020B0503020204020204" pitchFamily="34" charset="-122"/>
              </a:rPr>
              <a:t>在美国，催收早就是一个规范化、标准化的行业</a:t>
            </a:r>
            <a:endParaRPr lang="en-US" altLang="zh-CN" b="1" dirty="0">
              <a:solidFill>
                <a:srgbClr val="C00000"/>
              </a:solidFill>
              <a:latin typeface="微软雅黑" panose="020B0503020204020204" pitchFamily="34" charset="-122"/>
              <a:ea typeface="微软雅黑" panose="020B0503020204020204" pitchFamily="34" charset="-122"/>
            </a:endParaRPr>
          </a:p>
          <a:p>
            <a:pPr marL="800100" lvl="1" indent="-342900">
              <a:lnSpc>
                <a:spcPct val="200000"/>
              </a:lnSpc>
              <a:buFont typeface="Wingdings" panose="05000000000000000000" pitchFamily="2" charset="2"/>
              <a:buChar char="ü"/>
            </a:pPr>
            <a:r>
              <a:rPr lang="zh-CN" altLang="zh-CN" dirty="0">
                <a:latin typeface="微软雅黑" panose="020B0503020204020204" pitchFamily="34" charset="-122"/>
                <a:ea typeface="微软雅黑" panose="020B0503020204020204" pitchFamily="34" charset="-122"/>
              </a:rPr>
              <a:t>其他一些西方国家也对催收行为制定了一些规范及法例，这些法令都不约而同的对债务催收行为的规范、个人资料的保护、违反规定的法律责任等做出了解释与说明</a:t>
            </a:r>
            <a:endParaRPr lang="en-US" altLang="zh-CN" dirty="0">
              <a:latin typeface="微软雅黑" panose="020B0503020204020204" pitchFamily="34" charset="-122"/>
              <a:ea typeface="微软雅黑" panose="020B0503020204020204" pitchFamily="34" charset="-122"/>
            </a:endParaRPr>
          </a:p>
          <a:p>
            <a:pPr marL="800100" lvl="1" indent="-342900">
              <a:lnSpc>
                <a:spcPts val="2800"/>
              </a:lnSpc>
              <a:buFont typeface="Wingdings" panose="05000000000000000000" pitchFamily="2" charset="2"/>
              <a:buChar char="ü"/>
            </a:pP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7316B3A9-DC29-4479-B2CC-B57707C0C07D}"/>
              </a:ext>
            </a:extLst>
          </p:cNvPr>
          <p:cNvSpPr txBox="1"/>
          <p:nvPr/>
        </p:nvSpPr>
        <p:spPr>
          <a:xfrm>
            <a:off x="11582402" y="6299200"/>
            <a:ext cx="264160"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5</a:t>
            </a:r>
          </a:p>
        </p:txBody>
      </p:sp>
    </p:spTree>
    <p:extLst>
      <p:ext uri="{BB962C8B-B14F-4D97-AF65-F5344CB8AC3E}">
        <p14:creationId xmlns:p14="http://schemas.microsoft.com/office/powerpoint/2010/main" val="38837138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5488897" cy="4770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3/</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中国金融催收行业发展历程</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5222242" y="1332528"/>
            <a:ext cx="6624320" cy="4192943"/>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zh-CN" sz="2000" dirty="0">
                <a:latin typeface="微软雅黑" panose="020B0503020204020204" pitchFamily="34" charset="-122"/>
                <a:ea typeface="微软雅黑" panose="020B0503020204020204" pitchFamily="34" charset="-122"/>
              </a:rPr>
              <a:t>受大量不正规催债公司及影视传媒作品的影响，不少民众将正规的催收业者与诈骗集团及暴力讨债混为一谈。催收行业也被社会大众贴上了</a:t>
            </a:r>
            <a:r>
              <a:rPr lang="zh-CN" altLang="zh-CN" sz="2000" b="1" dirty="0">
                <a:solidFill>
                  <a:srgbClr val="C00000"/>
                </a:solidFill>
                <a:latin typeface="微软雅黑" panose="020B0503020204020204" pitchFamily="34" charset="-122"/>
                <a:ea typeface="微软雅黑" panose="020B0503020204020204" pitchFamily="34" charset="-122"/>
              </a:rPr>
              <a:t>“暴力”“威胁恐吓”</a:t>
            </a:r>
            <a:r>
              <a:rPr lang="zh-CN" altLang="zh-CN" sz="2000" dirty="0">
                <a:latin typeface="微软雅黑" panose="020B0503020204020204" pitchFamily="34" charset="-122"/>
                <a:ea typeface="微软雅黑" panose="020B0503020204020204" pitchFamily="34" charset="-122"/>
              </a:rPr>
              <a:t>等标签</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u"/>
            </a:pPr>
            <a:r>
              <a:rPr lang="zh-CN" altLang="zh-CN" sz="2000" dirty="0">
                <a:latin typeface="微软雅黑" panose="020B0503020204020204" pitchFamily="34" charset="-122"/>
                <a:ea typeface="微软雅黑" panose="020B0503020204020204" pitchFamily="34" charset="-122"/>
              </a:rPr>
              <a:t>出于民众对催收的</a:t>
            </a:r>
            <a:r>
              <a:rPr lang="zh-CN" altLang="zh-CN" sz="2000" b="1" dirty="0">
                <a:solidFill>
                  <a:srgbClr val="C00000"/>
                </a:solidFill>
                <a:latin typeface="微软雅黑" panose="020B0503020204020204" pitchFamily="34" charset="-122"/>
                <a:ea typeface="微软雅黑" panose="020B0503020204020204" pitchFamily="34" charset="-122"/>
              </a:rPr>
              <a:t>恐惧心理</a:t>
            </a:r>
            <a:r>
              <a:rPr lang="zh-CN" altLang="zh-CN" sz="2000" dirty="0">
                <a:latin typeface="微软雅黑" panose="020B0503020204020204" pitchFamily="34" charset="-122"/>
                <a:ea typeface="微软雅黑" panose="020B0503020204020204" pitchFamily="34" charset="-122"/>
              </a:rPr>
              <a:t>和</a:t>
            </a:r>
            <a:r>
              <a:rPr lang="zh-CN" altLang="zh-CN" sz="2000" b="1" dirty="0">
                <a:solidFill>
                  <a:srgbClr val="C00000"/>
                </a:solidFill>
                <a:latin typeface="微软雅黑" panose="020B0503020204020204" pitchFamily="34" charset="-122"/>
                <a:ea typeface="微软雅黑" panose="020B0503020204020204" pitchFamily="34" charset="-122"/>
              </a:rPr>
              <a:t>社会舆论</a:t>
            </a:r>
            <a:r>
              <a:rPr lang="zh-CN" altLang="zh-CN" sz="2000" dirty="0">
                <a:latin typeface="微软雅黑" panose="020B0503020204020204" pitchFamily="34" charset="-122"/>
                <a:ea typeface="微软雅黑" panose="020B0503020204020204" pitchFamily="34" charset="-122"/>
              </a:rPr>
              <a:t>的压力，我国监管部门其实一直在公开打压催收行业，尽管它真正想遏制的只是</a:t>
            </a:r>
            <a:r>
              <a:rPr lang="zh-CN" altLang="zh-CN" sz="2000" b="1" dirty="0">
                <a:latin typeface="微软雅黑" panose="020B0503020204020204" pitchFamily="34" charset="-122"/>
                <a:ea typeface="微软雅黑" panose="020B0503020204020204" pitchFamily="34" charset="-122"/>
              </a:rPr>
              <a:t>暴力催收</a:t>
            </a:r>
            <a:r>
              <a:rPr lang="zh-CN" altLang="zh-CN" sz="2000" dirty="0">
                <a:latin typeface="微软雅黑" panose="020B0503020204020204" pitchFamily="34" charset="-122"/>
                <a:ea typeface="微软雅黑" panose="020B0503020204020204" pitchFamily="34" charset="-122"/>
              </a:rPr>
              <a:t>这一现象</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u"/>
            </a:pPr>
            <a:r>
              <a:rPr lang="zh-CN" altLang="zh-CN" sz="2000" dirty="0">
                <a:latin typeface="微软雅黑" panose="020B0503020204020204" pitchFamily="34" charset="-122"/>
                <a:ea typeface="微软雅黑" panose="020B0503020204020204" pitchFamily="34" charset="-122"/>
              </a:rPr>
              <a:t>截至目前，我国还未正式出台过任何规范金融催收行业的相关文件，这在一定程度上助长了催收行业的乱象</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4" name="图片 3">
            <a:extLst>
              <a:ext uri="{FF2B5EF4-FFF2-40B4-BE49-F238E27FC236}">
                <a16:creationId xmlns:a16="http://schemas.microsoft.com/office/drawing/2014/main" id="{2AB523FF-10B9-4A2E-8D80-7285921F7BEA}"/>
              </a:ext>
            </a:extLst>
          </p:cNvPr>
          <p:cNvPicPr/>
          <p:nvPr/>
        </p:nvPicPr>
        <p:blipFill rotWithShape="1">
          <a:blip r:embed="rId3" cstate="print">
            <a:extLst>
              <a:ext uri="{28A0092B-C50C-407E-A947-70E740481C1C}">
                <a14:useLocalDpi xmlns:a14="http://schemas.microsoft.com/office/drawing/2010/main" val="0"/>
              </a:ext>
            </a:extLst>
          </a:blip>
          <a:srcRect l="9642" r="9060"/>
          <a:stretch/>
        </p:blipFill>
        <p:spPr bwMode="auto">
          <a:xfrm>
            <a:off x="566462" y="1086008"/>
            <a:ext cx="4503377" cy="5142072"/>
          </a:xfrm>
          <a:prstGeom prst="rect">
            <a:avLst/>
          </a:prstGeom>
          <a:noFill/>
          <a:ln>
            <a:noFill/>
          </a:ln>
          <a:extLst>
            <a:ext uri="{53640926-AAD7-44D8-BBD7-CCE9431645EC}">
              <a14:shadowObscured xmlns:a14="http://schemas.microsoft.com/office/drawing/2010/main"/>
            </a:ext>
          </a:extLst>
        </p:spPr>
      </p:pic>
      <p:sp>
        <p:nvSpPr>
          <p:cNvPr id="5" name="文本框 4">
            <a:extLst>
              <a:ext uri="{FF2B5EF4-FFF2-40B4-BE49-F238E27FC236}">
                <a16:creationId xmlns:a16="http://schemas.microsoft.com/office/drawing/2014/main" id="{D6B34AF7-24ED-4103-9240-3E0B2FD8CDBA}"/>
              </a:ext>
            </a:extLst>
          </p:cNvPr>
          <p:cNvSpPr txBox="1"/>
          <p:nvPr/>
        </p:nvSpPr>
        <p:spPr>
          <a:xfrm>
            <a:off x="11582402" y="6299200"/>
            <a:ext cx="264160"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6</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5500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5488897" cy="4770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3/</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中国金融催收行业发展历程</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472439" y="1070191"/>
            <a:ext cx="11247121" cy="7897675"/>
          </a:xfrm>
          <a:prstGeom prst="rect">
            <a:avLst/>
          </a:prstGeom>
        </p:spPr>
        <p:txBody>
          <a:bodyPr wrap="square">
            <a:spAutoFit/>
          </a:bodyPr>
          <a:lstStyle/>
          <a:p>
            <a:pPr marL="342900" indent="-342900">
              <a:lnSpc>
                <a:spcPct val="150000"/>
              </a:lnSpc>
              <a:spcAft>
                <a:spcPts val="1200"/>
              </a:spcAft>
              <a:buFont typeface="Wingdings" panose="05000000000000000000" pitchFamily="2" charset="2"/>
              <a:buChar char="u"/>
            </a:pPr>
            <a:r>
              <a:rPr lang="zh-CN" altLang="zh-CN" sz="2000" dirty="0">
                <a:latin typeface="微软雅黑" panose="020B0503020204020204" pitchFamily="34" charset="-122"/>
                <a:ea typeface="微软雅黑" panose="020B0503020204020204" pitchFamily="34" charset="-122"/>
              </a:rPr>
              <a:t>我国催收外包行业从</a:t>
            </a:r>
            <a:r>
              <a:rPr lang="en-US" altLang="zh-CN" sz="2000" b="1" dirty="0">
                <a:solidFill>
                  <a:srgbClr val="002060"/>
                </a:solidFill>
                <a:latin typeface="微软雅黑" panose="020B0503020204020204" pitchFamily="34" charset="-122"/>
                <a:ea typeface="微软雅黑" panose="020B0503020204020204" pitchFamily="34" charset="-122"/>
              </a:rPr>
              <a:t>2002</a:t>
            </a:r>
            <a:r>
              <a:rPr lang="zh-CN" altLang="zh-CN" sz="2000" b="1" dirty="0">
                <a:solidFill>
                  <a:srgbClr val="002060"/>
                </a:solidFill>
                <a:latin typeface="微软雅黑" panose="020B0503020204020204" pitchFamily="34" charset="-122"/>
                <a:ea typeface="微软雅黑" panose="020B0503020204020204" pitchFamily="34" charset="-122"/>
              </a:rPr>
              <a:t>年</a:t>
            </a:r>
            <a:r>
              <a:rPr lang="zh-CN" altLang="zh-CN" sz="2000" dirty="0">
                <a:latin typeface="微软雅黑" panose="020B0503020204020204" pitchFamily="34" charset="-122"/>
                <a:ea typeface="微软雅黑" panose="020B0503020204020204" pitchFamily="34" charset="-122"/>
              </a:rPr>
              <a:t>之后开始兴起</a:t>
            </a:r>
            <a:endParaRPr lang="en-US" altLang="zh-CN" sz="2000" dirty="0">
              <a:latin typeface="微软雅黑" panose="020B0503020204020204" pitchFamily="34" charset="-122"/>
              <a:ea typeface="微软雅黑" panose="020B0503020204020204" pitchFamily="34" charset="-122"/>
            </a:endParaRPr>
          </a:p>
          <a:p>
            <a:pPr marL="800100" lvl="1" indent="-342900">
              <a:lnSpc>
                <a:spcPct val="150000"/>
              </a:lnSpc>
              <a:spcAft>
                <a:spcPts val="1200"/>
              </a:spcAft>
              <a:buFont typeface="Wingdings" panose="05000000000000000000" pitchFamily="2" charset="2"/>
              <a:buChar char="Ø"/>
            </a:pPr>
            <a:r>
              <a:rPr lang="zh-CN" altLang="zh-CN" dirty="0">
                <a:latin typeface="微软雅黑" panose="020B0503020204020204" pitchFamily="34" charset="-122"/>
                <a:ea typeface="微软雅黑" panose="020B0503020204020204" pitchFamily="34" charset="-122"/>
              </a:rPr>
              <a:t>外包行为首先产生于</a:t>
            </a:r>
            <a:r>
              <a:rPr lang="zh-CN" altLang="zh-CN" b="1" dirty="0">
                <a:solidFill>
                  <a:srgbClr val="002060"/>
                </a:solidFill>
                <a:latin typeface="微软雅黑" panose="020B0503020204020204" pitchFamily="34" charset="-122"/>
                <a:ea typeface="微软雅黑" panose="020B0503020204020204" pitchFamily="34" charset="-122"/>
              </a:rPr>
              <a:t>国有大型银行</a:t>
            </a:r>
            <a:r>
              <a:rPr lang="zh-CN" altLang="zh-CN" dirty="0">
                <a:latin typeface="微软雅黑" panose="020B0503020204020204" pitchFamily="34" charset="-122"/>
                <a:ea typeface="微软雅黑" panose="020B0503020204020204" pitchFamily="34" charset="-122"/>
              </a:rPr>
              <a:t>，后普及到各股份制银行，进而被众多商业银行、贷款公司、保险公司、汽车金融公司效仿。</a:t>
            </a:r>
            <a:endParaRPr lang="en-US" altLang="zh-CN" dirty="0">
              <a:latin typeface="微软雅黑" panose="020B0503020204020204" pitchFamily="34" charset="-122"/>
              <a:ea typeface="微软雅黑" panose="020B0503020204020204" pitchFamily="34" charset="-122"/>
            </a:endParaRPr>
          </a:p>
          <a:p>
            <a:pPr marL="800100" lvl="1" indent="-342900">
              <a:lnSpc>
                <a:spcPct val="150000"/>
              </a:lnSpc>
              <a:spcAft>
                <a:spcPts val="1200"/>
              </a:spcAft>
              <a:buFont typeface="Wingdings" panose="05000000000000000000" pitchFamily="2" charset="2"/>
              <a:buChar char="Ø"/>
            </a:pPr>
            <a:r>
              <a:rPr lang="zh-CN" altLang="zh-CN" dirty="0">
                <a:latin typeface="微软雅黑" panose="020B0503020204020204" pitchFamily="34" charset="-122"/>
                <a:ea typeface="微软雅黑" panose="020B0503020204020204" pitchFamily="34" charset="-122"/>
              </a:rPr>
              <a:t>从</a:t>
            </a:r>
            <a:r>
              <a:rPr lang="en-US" altLang="zh-CN" dirty="0">
                <a:latin typeface="微软雅黑" panose="020B0503020204020204" pitchFamily="34" charset="-122"/>
                <a:ea typeface="微软雅黑" panose="020B0503020204020204" pitchFamily="34" charset="-122"/>
              </a:rPr>
              <a:t>2000</a:t>
            </a:r>
            <a:r>
              <a:rPr lang="zh-CN" altLang="zh-CN" dirty="0">
                <a:latin typeface="微软雅黑" panose="020B0503020204020204" pitchFamily="34" charset="-122"/>
                <a:ea typeface="微软雅黑" panose="020B0503020204020204" pitchFamily="34" charset="-122"/>
              </a:rPr>
              <a:t>年至</a:t>
            </a:r>
            <a:r>
              <a:rPr lang="en-US" altLang="zh-CN" dirty="0">
                <a:latin typeface="微软雅黑" panose="020B0503020204020204" pitchFamily="34" charset="-122"/>
                <a:ea typeface="微软雅黑" panose="020B0503020204020204" pitchFamily="34" charset="-122"/>
              </a:rPr>
              <a:t>2005</a:t>
            </a:r>
            <a:r>
              <a:rPr lang="zh-CN" altLang="zh-CN" dirty="0">
                <a:latin typeface="微软雅黑" panose="020B0503020204020204" pitchFamily="34" charset="-122"/>
                <a:ea typeface="微软雅黑" panose="020B0503020204020204" pitchFamily="34" charset="-122"/>
              </a:rPr>
              <a:t>年以美国、台湾、香港几家代表性公司为主，催收外包企业逐步进入中国</a:t>
            </a:r>
            <a:r>
              <a:rPr lang="zh-CN" altLang="en-US" dirty="0">
                <a:latin typeface="微软雅黑" panose="020B0503020204020204" pitchFamily="34" charset="-122"/>
                <a:ea typeface="微软雅黑" panose="020B0503020204020204" pitchFamily="34" charset="-122"/>
              </a:rPr>
              <a:t>大陆</a:t>
            </a:r>
            <a:r>
              <a:rPr lang="zh-CN" altLang="zh-CN" dirty="0">
                <a:latin typeface="微软雅黑" panose="020B0503020204020204" pitchFamily="34" charset="-122"/>
                <a:ea typeface="微软雅黑" panose="020B0503020204020204" pitchFamily="34" charset="-122"/>
              </a:rPr>
              <a:t>，并为中国催收外包行业注入先进经验。</a:t>
            </a:r>
            <a:endParaRPr lang="en-US" altLang="zh-CN" dirty="0">
              <a:latin typeface="微软雅黑" panose="020B0503020204020204" pitchFamily="34" charset="-122"/>
              <a:ea typeface="微软雅黑" panose="020B0503020204020204" pitchFamily="34" charset="-122"/>
            </a:endParaRPr>
          </a:p>
          <a:p>
            <a:pPr marL="800100" lvl="1" indent="-342900">
              <a:lnSpc>
                <a:spcPct val="150000"/>
              </a:lnSpc>
              <a:spcAft>
                <a:spcPts val="1200"/>
              </a:spcAft>
              <a:buFont typeface="Wingdings" panose="05000000000000000000" pitchFamily="2" charset="2"/>
              <a:buChar char="Ø"/>
            </a:pPr>
            <a:r>
              <a:rPr lang="en-US" altLang="zh-CN" dirty="0">
                <a:latin typeface="微软雅黑" panose="020B0503020204020204" pitchFamily="34" charset="-122"/>
                <a:ea typeface="微软雅黑" panose="020B0503020204020204" pitchFamily="34" charset="-122"/>
              </a:rPr>
              <a:t>2015</a:t>
            </a:r>
            <a:r>
              <a:rPr lang="zh-CN" altLang="zh-CN"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6</a:t>
            </a:r>
            <a:r>
              <a:rPr lang="zh-CN" altLang="zh-CN" dirty="0">
                <a:latin typeface="微软雅黑" panose="020B0503020204020204" pitchFamily="34" charset="-122"/>
                <a:ea typeface="微软雅黑" panose="020B0503020204020204" pitchFamily="34" charset="-122"/>
              </a:rPr>
              <a:t>月，长沙市商事登记经营范围系统新增的两条内容，即</a:t>
            </a:r>
            <a:r>
              <a:rPr lang="zh-CN" altLang="zh-CN" b="1" dirty="0">
                <a:solidFill>
                  <a:srgbClr val="C00000"/>
                </a:solidFill>
                <a:latin typeface="微软雅黑" panose="020B0503020204020204" pitchFamily="34" charset="-122"/>
                <a:ea typeface="微软雅黑" panose="020B0503020204020204" pitchFamily="34" charset="-122"/>
              </a:rPr>
              <a:t>信贷催收服务</a:t>
            </a:r>
            <a:r>
              <a:rPr lang="zh-CN" altLang="zh-CN" dirty="0">
                <a:latin typeface="微软雅黑" panose="020B0503020204020204" pitchFamily="34" charset="-122"/>
                <a:ea typeface="微软雅黑" panose="020B0503020204020204" pitchFamily="34" charset="-122"/>
              </a:rPr>
              <a:t>和</a:t>
            </a:r>
            <a:r>
              <a:rPr lang="zh-CN" altLang="zh-CN" b="1" dirty="0">
                <a:solidFill>
                  <a:srgbClr val="C00000"/>
                </a:solidFill>
                <a:latin typeface="微软雅黑" panose="020B0503020204020204" pitchFamily="34" charset="-122"/>
                <a:ea typeface="微软雅黑" panose="020B0503020204020204" pitchFamily="34" charset="-122"/>
              </a:rPr>
              <a:t>应收账款管理外包服务</a:t>
            </a:r>
            <a:r>
              <a:rPr lang="zh-CN" altLang="en-US" dirty="0">
                <a:latin typeface="微软雅黑" panose="020B0503020204020204" pitchFamily="34" charset="-122"/>
                <a:ea typeface="微软雅黑" panose="020B0503020204020204" pitchFamily="34" charset="-122"/>
              </a:rPr>
              <a:t>这意味着催收机构开始走向合法化、规范化的发展道路上。</a:t>
            </a:r>
            <a:endParaRPr lang="en-US" altLang="zh-CN" dirty="0">
              <a:latin typeface="微软雅黑" panose="020B0503020204020204" pitchFamily="34" charset="-122"/>
              <a:ea typeface="微软雅黑" panose="020B0503020204020204" pitchFamily="34" charset="-122"/>
            </a:endParaRPr>
          </a:p>
          <a:p>
            <a:pPr marL="342900" indent="-342900">
              <a:lnSpc>
                <a:spcPct val="150000"/>
              </a:lnSpc>
              <a:spcAft>
                <a:spcPts val="1200"/>
              </a:spcAft>
              <a:buFont typeface="Wingdings" panose="05000000000000000000" pitchFamily="2" charset="2"/>
              <a:buChar char="u"/>
            </a:pPr>
            <a:r>
              <a:rPr lang="zh-CN" altLang="zh-CN" sz="2000" dirty="0">
                <a:latin typeface="微软雅黑" panose="020B0503020204020204" pitchFamily="34" charset="-122"/>
                <a:ea typeface="微软雅黑" panose="020B0503020204020204" pitchFamily="34" charset="-122"/>
              </a:rPr>
              <a:t>银监会曾经出台多条相关文件来规范商业银行债务催收的外包行为，但是</a:t>
            </a:r>
            <a:r>
              <a:rPr lang="zh-CN" altLang="zh-CN" sz="2000" b="1" dirty="0">
                <a:latin typeface="微软雅黑" panose="020B0503020204020204" pitchFamily="34" charset="-122"/>
                <a:ea typeface="微软雅黑" panose="020B0503020204020204" pitchFamily="34" charset="-122"/>
              </a:rPr>
              <a:t>债务催收机构及其催收行为本身缺乏规范</a:t>
            </a:r>
            <a:r>
              <a:rPr lang="zh-CN" altLang="zh-CN" sz="2000" dirty="0">
                <a:latin typeface="微软雅黑" panose="020B0503020204020204" pitchFamily="34" charset="-122"/>
                <a:ea typeface="微软雅黑" panose="020B0503020204020204" pitchFamily="34" charset="-122"/>
              </a:rPr>
              <a:t>。在经济下行期，个别商业银行由于业绩考核压力，可能暗示债务催收机构不择手段提高催收率</a:t>
            </a:r>
            <a:endParaRPr lang="en-US" altLang="zh-CN" sz="2000" dirty="0">
              <a:latin typeface="微软雅黑" panose="020B0503020204020204" pitchFamily="34" charset="-122"/>
              <a:ea typeface="微软雅黑" panose="020B0503020204020204" pitchFamily="34" charset="-122"/>
            </a:endParaRPr>
          </a:p>
          <a:p>
            <a:pPr lvl="1">
              <a:lnSpc>
                <a:spcPct val="150000"/>
              </a:lnSpc>
              <a:spcAft>
                <a:spcPts val="1200"/>
              </a:spcAft>
            </a:pPr>
            <a:endParaRPr lang="zh-CN" altLang="en-US" sz="2000" dirty="0">
              <a:latin typeface="微软雅黑" panose="020B0503020204020204" pitchFamily="34" charset="-122"/>
              <a:ea typeface="微软雅黑" panose="020B0503020204020204" pitchFamily="34" charset="-122"/>
            </a:endParaRPr>
          </a:p>
          <a:p>
            <a:pPr marL="800100" lvl="1" indent="-342900">
              <a:lnSpc>
                <a:spcPct val="150000"/>
              </a:lnSpc>
              <a:spcAft>
                <a:spcPts val="1200"/>
              </a:spcAft>
              <a:buFont typeface="Wingdings" panose="05000000000000000000" pitchFamily="2" charset="2"/>
              <a:buChar char="Ø"/>
            </a:pPr>
            <a:endParaRPr lang="en-US" altLang="zh-CN" dirty="0"/>
          </a:p>
          <a:p>
            <a:pPr lvl="1">
              <a:lnSpc>
                <a:spcPct val="150000"/>
              </a:lnSpc>
              <a:spcAft>
                <a:spcPts val="1200"/>
              </a:spcAft>
            </a:pPr>
            <a:endParaRPr lang="en-US" altLang="zh-CN" dirty="0"/>
          </a:p>
          <a:p>
            <a:pPr marL="342900" indent="-342900">
              <a:lnSpc>
                <a:spcPct val="150000"/>
              </a:lnSpc>
              <a:spcAft>
                <a:spcPts val="1200"/>
              </a:spcAft>
              <a:buFont typeface="Wingdings" panose="05000000000000000000" pitchFamily="2" charset="2"/>
              <a:buChar char="u"/>
            </a:pPr>
            <a:endParaRPr lang="en-US" altLang="zh-CN" dirty="0"/>
          </a:p>
          <a:p>
            <a:pPr marL="342900" indent="-342900">
              <a:lnSpc>
                <a:spcPct val="150000"/>
              </a:lnSpc>
              <a:spcAft>
                <a:spcPts val="1200"/>
              </a:spcAft>
              <a:buFont typeface="Wingdings" panose="05000000000000000000" pitchFamily="2" charset="2"/>
              <a:buChar char="u"/>
            </a:pPr>
            <a:endParaRPr lang="en-US" altLang="zh-CN" dirty="0"/>
          </a:p>
        </p:txBody>
      </p:sp>
      <p:sp>
        <p:nvSpPr>
          <p:cNvPr id="4" name="文本框 3">
            <a:extLst>
              <a:ext uri="{FF2B5EF4-FFF2-40B4-BE49-F238E27FC236}">
                <a16:creationId xmlns:a16="http://schemas.microsoft.com/office/drawing/2014/main" id="{DD8D3842-9418-4B12-BFD1-98B192D4D760}"/>
              </a:ext>
            </a:extLst>
          </p:cNvPr>
          <p:cNvSpPr txBox="1"/>
          <p:nvPr/>
        </p:nvSpPr>
        <p:spPr>
          <a:xfrm>
            <a:off x="11582402" y="6299200"/>
            <a:ext cx="264160"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7</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2066767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5488897" cy="4770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3/</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中国金融催收行业发展历程</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497840" y="1101696"/>
            <a:ext cx="5069840" cy="3885166"/>
          </a:xfrm>
          <a:prstGeom prst="rect">
            <a:avLst/>
          </a:prstGeom>
        </p:spPr>
        <p:txBody>
          <a:bodyPr wrap="square">
            <a:spAutoFit/>
          </a:bodyPr>
          <a:lstStyle/>
          <a:p>
            <a:pPr marL="342900" indent="-342900">
              <a:lnSpc>
                <a:spcPct val="150000"/>
              </a:lnSpc>
              <a:spcAft>
                <a:spcPts val="1200"/>
              </a:spcAft>
              <a:buFont typeface="Wingdings" panose="05000000000000000000" pitchFamily="2" charset="2"/>
              <a:buChar char="u"/>
            </a:pPr>
            <a:r>
              <a:rPr lang="zh-CN" altLang="en-US" sz="2000" dirty="0">
                <a:latin typeface="微软雅黑" panose="020B0503020204020204" pitchFamily="34" charset="-122"/>
                <a:ea typeface="微软雅黑" panose="020B0503020204020204" pitchFamily="34" charset="-122"/>
              </a:rPr>
              <a:t>在企查查，以“催收”为关键词，可以查的中国主营业务中包含催收字样的企业共有</a:t>
            </a:r>
            <a:r>
              <a:rPr lang="en-US" altLang="zh-CN" sz="2000" b="1" dirty="0">
                <a:solidFill>
                  <a:srgbClr val="C00000"/>
                </a:solidFill>
                <a:latin typeface="微软雅黑" panose="020B0503020204020204" pitchFamily="34" charset="-122"/>
                <a:ea typeface="微软雅黑" panose="020B0503020204020204" pitchFamily="34" charset="-122"/>
              </a:rPr>
              <a:t>11,000</a:t>
            </a:r>
            <a:r>
              <a:rPr lang="zh-CN" altLang="en-US" sz="2000" b="1" dirty="0">
                <a:solidFill>
                  <a:srgbClr val="C00000"/>
                </a:solidFill>
                <a:latin typeface="微软雅黑" panose="020B0503020204020204" pitchFamily="34" charset="-122"/>
                <a:ea typeface="微软雅黑" panose="020B0503020204020204" pitchFamily="34" charset="-122"/>
              </a:rPr>
              <a:t>多家</a:t>
            </a:r>
            <a:r>
              <a:rPr lang="zh-CN" altLang="en-US" sz="2000" dirty="0">
                <a:latin typeface="微软雅黑" panose="020B0503020204020204" pitchFamily="34" charset="-122"/>
                <a:ea typeface="微软雅黑" panose="020B0503020204020204" pitchFamily="34" charset="-122"/>
              </a:rPr>
              <a:t>。这些企业主要集中在广东，上海，北京，江浙等地。</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spcAft>
                <a:spcPts val="1200"/>
              </a:spcAft>
              <a:buFont typeface="Wingdings" panose="05000000000000000000" pitchFamily="2" charset="2"/>
              <a:buChar char="u"/>
            </a:pPr>
            <a:r>
              <a:rPr lang="zh-CN" altLang="en-US" sz="2000" dirty="0">
                <a:latin typeface="微软雅黑" panose="020B0503020204020204" pitchFamily="34" charset="-122"/>
                <a:ea typeface="微软雅黑" panose="020B0503020204020204" pitchFamily="34" charset="-122"/>
              </a:rPr>
              <a:t>此外，</a:t>
            </a:r>
            <a:r>
              <a:rPr lang="zh-CN" altLang="zh-CN" sz="2000" dirty="0">
                <a:latin typeface="微软雅黑" panose="020B0503020204020204" pitchFamily="34" charset="-122"/>
                <a:ea typeface="微软雅黑" panose="020B0503020204020204" pitchFamily="34" charset="-122"/>
              </a:rPr>
              <a:t>一些</a:t>
            </a:r>
            <a:r>
              <a:rPr lang="zh-CN" altLang="zh-CN" sz="2000" b="1" dirty="0">
                <a:latin typeface="微软雅黑" panose="020B0503020204020204" pitchFamily="34" charset="-122"/>
                <a:ea typeface="微软雅黑" panose="020B0503020204020204" pitchFamily="34" charset="-122"/>
              </a:rPr>
              <a:t>非专业机构打着资产管理公司、投资公司、律所旗号从事金融催收的工作</a:t>
            </a:r>
            <a:r>
              <a:rPr lang="zh-CN" altLang="zh-CN" sz="2000" dirty="0">
                <a:latin typeface="微软雅黑" panose="020B0503020204020204" pitchFamily="34" charset="-122"/>
                <a:ea typeface="微软雅黑" panose="020B0503020204020204" pitchFamily="34" charset="-122"/>
              </a:rPr>
              <a:t>。所以中国真正从事催收行业的企业，远远不止以上企查查的数字。</a:t>
            </a:r>
            <a:endParaRPr lang="en-US" altLang="zh-CN" sz="2000" dirty="0">
              <a:latin typeface="微软雅黑" panose="020B0503020204020204" pitchFamily="34" charset="-122"/>
              <a:ea typeface="微软雅黑" panose="020B0503020204020204" pitchFamily="34" charset="-122"/>
            </a:endParaRPr>
          </a:p>
        </p:txBody>
      </p:sp>
      <p:pic>
        <p:nvPicPr>
          <p:cNvPr id="4" name="图片 3">
            <a:extLst>
              <a:ext uri="{FF2B5EF4-FFF2-40B4-BE49-F238E27FC236}">
                <a16:creationId xmlns:a16="http://schemas.microsoft.com/office/drawing/2014/main" id="{3E89F858-2563-406F-843C-9E2949C9CD46}"/>
              </a:ext>
            </a:extLst>
          </p:cNvPr>
          <p:cNvPicPr/>
          <p:nvPr/>
        </p:nvPicPr>
        <p:blipFill>
          <a:blip r:embed="rId3"/>
          <a:stretch>
            <a:fillRect/>
          </a:stretch>
        </p:blipFill>
        <p:spPr>
          <a:xfrm>
            <a:off x="5913120" y="744220"/>
            <a:ext cx="5781040" cy="5229860"/>
          </a:xfrm>
          <a:prstGeom prst="rect">
            <a:avLst/>
          </a:prstGeom>
        </p:spPr>
      </p:pic>
      <p:sp>
        <p:nvSpPr>
          <p:cNvPr id="6" name="文本框 5">
            <a:extLst>
              <a:ext uri="{FF2B5EF4-FFF2-40B4-BE49-F238E27FC236}">
                <a16:creationId xmlns:a16="http://schemas.microsoft.com/office/drawing/2014/main" id="{97D4BACA-8ECE-4A10-A589-4BD101CDE8D0}"/>
              </a:ext>
            </a:extLst>
          </p:cNvPr>
          <p:cNvSpPr txBox="1"/>
          <p:nvPr/>
        </p:nvSpPr>
        <p:spPr>
          <a:xfrm>
            <a:off x="11582402" y="6299200"/>
            <a:ext cx="264160"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8</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735869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5488897" cy="4770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3/</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中国金融催收行业发展历程</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2" name="矩形 1">
            <a:extLst>
              <a:ext uri="{FF2B5EF4-FFF2-40B4-BE49-F238E27FC236}">
                <a16:creationId xmlns:a16="http://schemas.microsoft.com/office/drawing/2014/main" id="{DA74D8FF-677A-4ECE-BEEE-06E4A4645AEE}"/>
              </a:ext>
            </a:extLst>
          </p:cNvPr>
          <p:cNvSpPr/>
          <p:nvPr/>
        </p:nvSpPr>
        <p:spPr>
          <a:xfrm>
            <a:off x="589280" y="889843"/>
            <a:ext cx="10749280" cy="5155257"/>
          </a:xfrm>
          <a:prstGeom prst="rect">
            <a:avLst/>
          </a:prstGeom>
        </p:spPr>
        <p:txBody>
          <a:bodyPr wrap="square">
            <a:spAutoFit/>
          </a:bodyPr>
          <a:lstStyle/>
          <a:p>
            <a:pPr marL="342900" indent="-342900">
              <a:lnSpc>
                <a:spcPct val="150000"/>
              </a:lnSpc>
              <a:spcAft>
                <a:spcPts val="1200"/>
              </a:spcAft>
              <a:buFont typeface="Wingdings" panose="05000000000000000000" pitchFamily="2" charset="2"/>
              <a:buChar char="u"/>
            </a:pPr>
            <a:r>
              <a:rPr lang="zh-CN" altLang="zh-CN" sz="2000" b="1" dirty="0">
                <a:latin typeface="微软雅黑" panose="020B0503020204020204" pitchFamily="34" charset="-122"/>
                <a:ea typeface="微软雅黑" panose="020B0503020204020204" pitchFamily="34" charset="-122"/>
              </a:rPr>
              <a:t>委外催收行业实质属于金融机构风险环节末端的一个外包服务产业。</a:t>
            </a:r>
            <a:endParaRPr lang="en-US" altLang="zh-CN" sz="2000" b="1" dirty="0">
              <a:latin typeface="微软雅黑" panose="020B0503020204020204" pitchFamily="34" charset="-122"/>
              <a:ea typeface="微软雅黑" panose="020B0503020204020204" pitchFamily="34" charset="-122"/>
            </a:endParaRPr>
          </a:p>
          <a:p>
            <a:pPr marL="342900" indent="-342900">
              <a:lnSpc>
                <a:spcPct val="150000"/>
              </a:lnSpc>
              <a:spcAft>
                <a:spcPts val="1200"/>
              </a:spcAft>
              <a:buFont typeface="Wingdings" panose="05000000000000000000" pitchFamily="2" charset="2"/>
              <a:buChar char="u"/>
            </a:pPr>
            <a:r>
              <a:rPr lang="zh-CN" altLang="en-US" sz="2000" dirty="0">
                <a:latin typeface="微软雅黑" panose="020B0503020204020204" pitchFamily="34" charset="-122"/>
                <a:ea typeface="微软雅黑" panose="020B0503020204020204" pitchFamily="34" charset="-122"/>
              </a:rPr>
              <a:t>委外催收服务不仅能在成本上为委托方</a:t>
            </a:r>
            <a:r>
              <a:rPr lang="zh-CN" altLang="en-US" sz="2000" b="1" dirty="0">
                <a:solidFill>
                  <a:srgbClr val="C00000"/>
                </a:solidFill>
                <a:latin typeface="微软雅黑" panose="020B0503020204020204" pitchFamily="34" charset="-122"/>
                <a:ea typeface="微软雅黑" panose="020B0503020204020204" pitchFamily="34" charset="-122"/>
              </a:rPr>
              <a:t>节约巨大开支</a:t>
            </a:r>
            <a:r>
              <a:rPr lang="zh-CN" altLang="en-US" sz="2000" dirty="0">
                <a:latin typeface="微软雅黑" panose="020B0503020204020204" pitchFamily="34" charset="-122"/>
                <a:ea typeface="微软雅黑" panose="020B0503020204020204" pitchFamily="34" charset="-122"/>
              </a:rPr>
              <a:t>和</a:t>
            </a:r>
            <a:r>
              <a:rPr lang="zh-CN" altLang="en-US" sz="2000" b="1" dirty="0">
                <a:solidFill>
                  <a:srgbClr val="C00000"/>
                </a:solidFill>
                <a:latin typeface="微软雅黑" panose="020B0503020204020204" pitchFamily="34" charset="-122"/>
                <a:ea typeface="微软雅黑" panose="020B0503020204020204" pitchFamily="34" charset="-122"/>
              </a:rPr>
              <a:t>降低管理费用</a:t>
            </a:r>
            <a:r>
              <a:rPr lang="zh-CN" altLang="en-US" sz="2000" dirty="0">
                <a:latin typeface="微软雅黑" panose="020B0503020204020204" pitchFamily="34" charset="-122"/>
                <a:ea typeface="微软雅黑" panose="020B0503020204020204" pitchFamily="34" charset="-122"/>
              </a:rPr>
              <a:t>，更能从业务本身专注于</a:t>
            </a:r>
            <a:r>
              <a:rPr lang="zh-CN" altLang="en-US" sz="2000" b="1" dirty="0">
                <a:solidFill>
                  <a:srgbClr val="C00000"/>
                </a:solidFill>
                <a:latin typeface="微软雅黑" panose="020B0503020204020204" pitchFamily="34" charset="-122"/>
                <a:ea typeface="微软雅黑" panose="020B0503020204020204" pitchFamily="34" charset="-122"/>
              </a:rPr>
              <a:t>后期催缴的效率提升</a:t>
            </a:r>
            <a:r>
              <a:rPr lang="zh-CN" altLang="en-US" sz="2000" dirty="0">
                <a:latin typeface="微软雅黑" panose="020B0503020204020204" pitchFamily="34" charset="-122"/>
                <a:ea typeface="微软雅黑" panose="020B0503020204020204" pitchFamily="34" charset="-122"/>
              </a:rPr>
              <a:t>；结合众多委外机构业务共性，更能全部了解坏账和逾期客户产生的真实原因，从而能全面制定催收流程和作业策略。</a:t>
            </a:r>
            <a:endParaRPr lang="en-US" altLang="zh-CN" sz="2000" dirty="0">
              <a:latin typeface="微软雅黑" panose="020B0503020204020204" pitchFamily="34" charset="-122"/>
              <a:ea typeface="微软雅黑" panose="020B0503020204020204" pitchFamily="34" charset="-122"/>
            </a:endParaRPr>
          </a:p>
          <a:p>
            <a:pPr marL="800100" lvl="1" indent="-342900">
              <a:lnSpc>
                <a:spcPct val="150000"/>
              </a:lnSpc>
              <a:spcAft>
                <a:spcPts val="1200"/>
              </a:spcAft>
              <a:buFont typeface="Wingdings" panose="05000000000000000000" pitchFamily="2" charset="2"/>
              <a:buChar char="Ø"/>
            </a:pPr>
            <a:r>
              <a:rPr lang="zh-CN" altLang="zh-CN" dirty="0">
                <a:latin typeface="微软雅黑" panose="020B0503020204020204" pitchFamily="34" charset="-122"/>
                <a:ea typeface="微软雅黑" panose="020B0503020204020204" pitchFamily="34" charset="-122"/>
              </a:rPr>
              <a:t>在催收业务中，大部分都是</a:t>
            </a:r>
            <a:r>
              <a:rPr lang="zh-CN" altLang="zh-CN" b="1" dirty="0">
                <a:solidFill>
                  <a:srgbClr val="002060"/>
                </a:solidFill>
                <a:latin typeface="微软雅黑" panose="020B0503020204020204" pitchFamily="34" charset="-122"/>
                <a:ea typeface="微软雅黑" panose="020B0503020204020204" pitchFamily="34" charset="-122"/>
              </a:rPr>
              <a:t>电话催收</a:t>
            </a:r>
            <a:r>
              <a:rPr lang="zh-CN" altLang="en-US"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采取</a:t>
            </a:r>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先礼后兵</a:t>
            </a:r>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的方式，先是温柔的提醒和劝告，随着时间的拉长而不断采取更激进的手段，</a:t>
            </a:r>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呼死你</a:t>
            </a:r>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就是其中之一</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marL="800100" lvl="1" indent="-342900">
              <a:lnSpc>
                <a:spcPct val="150000"/>
              </a:lnSpc>
              <a:spcAft>
                <a:spcPts val="1200"/>
              </a:spcAft>
              <a:buFont typeface="Wingdings" panose="05000000000000000000" pitchFamily="2" charset="2"/>
              <a:buChar char="Ø"/>
            </a:pPr>
            <a:r>
              <a:rPr lang="zh-CN" altLang="zh-CN" b="1" dirty="0">
                <a:solidFill>
                  <a:srgbClr val="002060"/>
                </a:solidFill>
                <a:latin typeface="微软雅黑" panose="020B0503020204020204" pitchFamily="34" charset="-122"/>
                <a:ea typeface="微软雅黑" panose="020B0503020204020204" pitchFamily="34" charset="-122"/>
              </a:rPr>
              <a:t>上门催收的情况其实较为少见</a:t>
            </a:r>
            <a:r>
              <a:rPr lang="zh-CN" altLang="zh-CN" dirty="0">
                <a:latin typeface="微软雅黑" panose="020B0503020204020204" pitchFamily="34" charset="-122"/>
                <a:ea typeface="微软雅黑" panose="020B0503020204020204" pitchFamily="34" charset="-122"/>
              </a:rPr>
              <a:t>。因为大多数人借款额度不高，同时借款人也分布在全国各地，上门的成本太高；而另一方面就是上门催收很容易引发冲突</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marL="800100" lvl="1" indent="-342900">
              <a:lnSpc>
                <a:spcPct val="150000"/>
              </a:lnSpc>
              <a:spcAft>
                <a:spcPts val="1200"/>
              </a:spcAft>
              <a:buFont typeface="Wingdings" panose="05000000000000000000" pitchFamily="2" charset="2"/>
              <a:buChar char="Ø"/>
            </a:pPr>
            <a:r>
              <a:rPr lang="zh-CN" altLang="zh-CN" dirty="0">
                <a:latin typeface="微软雅黑" panose="020B0503020204020204" pitchFamily="34" charset="-122"/>
                <a:ea typeface="微软雅黑" panose="020B0503020204020204" pitchFamily="34" charset="-122"/>
              </a:rPr>
              <a:t>当常规的手段无法起到作用以后，催收人员就会对借款人进行威胁、恐吓，可能含有人身威胁</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a:spcAft>
                <a:spcPts val="1200"/>
              </a:spcAft>
            </a:pPr>
            <a:endParaRPr lang="zh-CN" altLang="en-US" sz="2400" dirty="0">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28FA47E9-F361-4628-A4DE-CCB01E8DB644}"/>
              </a:ext>
            </a:extLst>
          </p:cNvPr>
          <p:cNvSpPr txBox="1"/>
          <p:nvPr/>
        </p:nvSpPr>
        <p:spPr>
          <a:xfrm>
            <a:off x="11582402" y="6299200"/>
            <a:ext cx="264160"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9</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97040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5488897" cy="4770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4/</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银行内催与催收外包</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2" name="矩形 1">
            <a:extLst>
              <a:ext uri="{FF2B5EF4-FFF2-40B4-BE49-F238E27FC236}">
                <a16:creationId xmlns:a16="http://schemas.microsoft.com/office/drawing/2014/main" id="{DA74D8FF-677A-4ECE-BEEE-06E4A4645AEE}"/>
              </a:ext>
            </a:extLst>
          </p:cNvPr>
          <p:cNvSpPr/>
          <p:nvPr/>
        </p:nvSpPr>
        <p:spPr>
          <a:xfrm>
            <a:off x="599440" y="959389"/>
            <a:ext cx="4826000" cy="5116272"/>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zh-CN" sz="2000" dirty="0">
                <a:latin typeface="微软雅黑" panose="020B0503020204020204" pitchFamily="34" charset="-122"/>
                <a:ea typeface="微软雅黑" panose="020B0503020204020204" pitchFamily="34" charset="-122"/>
              </a:rPr>
              <a:t>每个银行都有自己催收部门，一般称为银行内催。对于逾期的客户，一般由银行催收部门电话或上门进行逾期项催缴</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u"/>
            </a:pPr>
            <a:r>
              <a:rPr lang="zh-CN" altLang="zh-CN" sz="2000" dirty="0">
                <a:latin typeface="微软雅黑" panose="020B0503020204020204" pitchFamily="34" charset="-122"/>
                <a:ea typeface="微软雅黑" panose="020B0503020204020204" pitchFamily="34" charset="-122"/>
              </a:rPr>
              <a:t>由于催收专业上的不足</a:t>
            </a:r>
            <a:r>
              <a:rPr lang="zh-CN" altLang="en-US" sz="2000" dirty="0">
                <a:latin typeface="微软雅黑" panose="020B0503020204020204" pitchFamily="34" charset="-122"/>
                <a:ea typeface="微软雅黑" panose="020B0503020204020204" pitchFamily="34" charset="-122"/>
              </a:rPr>
              <a:t>，银行内催</a:t>
            </a:r>
            <a:r>
              <a:rPr lang="zh-CN" altLang="zh-CN" sz="2000" b="1" dirty="0">
                <a:solidFill>
                  <a:srgbClr val="C00000"/>
                </a:solidFill>
                <a:latin typeface="微软雅黑" panose="020B0503020204020204" pitchFamily="34" charset="-122"/>
                <a:ea typeface="微软雅黑" panose="020B0503020204020204" pitchFamily="34" charset="-122"/>
              </a:rPr>
              <a:t>时间久，效率低，成本高</a:t>
            </a:r>
            <a:r>
              <a:rPr lang="zh-CN" altLang="zh-CN" sz="2000" dirty="0">
                <a:latin typeface="微软雅黑" panose="020B0503020204020204" pitchFamily="34" charset="-122"/>
                <a:ea typeface="微软雅黑" panose="020B0503020204020204" pitchFamily="34" charset="-122"/>
              </a:rPr>
              <a:t>，所以外包给第三方催债公司，对于很多银行来说是一个不错的选择</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u"/>
            </a:pPr>
            <a:r>
              <a:rPr lang="zh-CN" altLang="zh-CN" sz="2000" dirty="0">
                <a:latin typeface="微软雅黑" panose="020B0503020204020204" pitchFamily="34" charset="-122"/>
                <a:ea typeface="微软雅黑" panose="020B0503020204020204" pitchFamily="34" charset="-122"/>
              </a:rPr>
              <a:t>接受客户新委托后，催收行业形成了一套比较成熟的催收流程（如</a:t>
            </a:r>
            <a:r>
              <a:rPr lang="zh-CN" altLang="en-US" sz="2000" dirty="0">
                <a:latin typeface="微软雅黑" panose="020B0503020204020204" pitchFamily="34" charset="-122"/>
                <a:ea typeface="微软雅黑" panose="020B0503020204020204" pitchFamily="34" charset="-122"/>
              </a:rPr>
              <a:t>右</a:t>
            </a:r>
            <a:r>
              <a:rPr lang="zh-CN" altLang="zh-CN" sz="2000" dirty="0">
                <a:latin typeface="微软雅黑" panose="020B0503020204020204" pitchFamily="34" charset="-122"/>
                <a:ea typeface="微软雅黑" panose="020B0503020204020204" pitchFamily="34" charset="-122"/>
              </a:rPr>
              <a:t>图所示）</a:t>
            </a:r>
            <a:endParaRPr lang="zh-CN" altLang="en-US" sz="2000" dirty="0">
              <a:latin typeface="微软雅黑" panose="020B0503020204020204" pitchFamily="34" charset="-122"/>
              <a:ea typeface="微软雅黑" panose="020B0503020204020204" pitchFamily="34" charset="-122"/>
            </a:endParaRPr>
          </a:p>
        </p:txBody>
      </p:sp>
      <p:pic>
        <p:nvPicPr>
          <p:cNvPr id="4" name="图片 3">
            <a:extLst>
              <a:ext uri="{FF2B5EF4-FFF2-40B4-BE49-F238E27FC236}">
                <a16:creationId xmlns:a16="http://schemas.microsoft.com/office/drawing/2014/main" id="{03A56CC3-C2B0-4060-8E87-D9B257956D9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806951"/>
            <a:ext cx="5740400" cy="5268710"/>
          </a:xfrm>
          <a:prstGeom prst="rect">
            <a:avLst/>
          </a:prstGeom>
          <a:noFill/>
        </p:spPr>
      </p:pic>
      <p:sp>
        <p:nvSpPr>
          <p:cNvPr id="5" name="文本框 4">
            <a:extLst>
              <a:ext uri="{FF2B5EF4-FFF2-40B4-BE49-F238E27FC236}">
                <a16:creationId xmlns:a16="http://schemas.microsoft.com/office/drawing/2014/main" id="{127F09FD-3BDA-414F-B196-596688A502A1}"/>
              </a:ext>
            </a:extLst>
          </p:cNvPr>
          <p:cNvSpPr txBox="1"/>
          <p:nvPr/>
        </p:nvSpPr>
        <p:spPr>
          <a:xfrm>
            <a:off x="11582402" y="6299200"/>
            <a:ext cx="609598"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10</a:t>
            </a:r>
          </a:p>
        </p:txBody>
      </p:sp>
    </p:spTree>
    <p:extLst>
      <p:ext uri="{BB962C8B-B14F-4D97-AF65-F5344CB8AC3E}">
        <p14:creationId xmlns:p14="http://schemas.microsoft.com/office/powerpoint/2010/main" val="17766222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5488897" cy="4770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5/</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催债的金融意义</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2" name="矩形 1">
            <a:extLst>
              <a:ext uri="{FF2B5EF4-FFF2-40B4-BE49-F238E27FC236}">
                <a16:creationId xmlns:a16="http://schemas.microsoft.com/office/drawing/2014/main" id="{DA74D8FF-677A-4ECE-BEEE-06E4A4645AEE}"/>
              </a:ext>
            </a:extLst>
          </p:cNvPr>
          <p:cNvSpPr/>
          <p:nvPr/>
        </p:nvSpPr>
        <p:spPr>
          <a:xfrm>
            <a:off x="599440" y="890540"/>
            <a:ext cx="10617200" cy="5577937"/>
          </a:xfrm>
          <a:prstGeom prst="rect">
            <a:avLst/>
          </a:prstGeom>
        </p:spPr>
        <p:txBody>
          <a:bodyPr wrap="square">
            <a:spAutoFit/>
          </a:bodyPr>
          <a:lstStyle/>
          <a:p>
            <a:pPr>
              <a:lnSpc>
                <a:spcPct val="150000"/>
              </a:lnSpc>
            </a:pP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1</a:t>
            </a:r>
            <a:r>
              <a:rPr lang="zh-CN" altLang="en-US" sz="2000" b="1" dirty="0">
                <a:latin typeface="微软雅黑" panose="020B0503020204020204" pitchFamily="34" charset="-122"/>
                <a:ea typeface="微软雅黑" panose="020B0503020204020204" pitchFamily="34" charset="-122"/>
              </a:rPr>
              <a:t>）催收行业是控制金融行业违约率的重要手段</a:t>
            </a:r>
            <a:endParaRPr lang="en-US" altLang="zh-CN" sz="2000" b="1" dirty="0">
              <a:latin typeface="微软雅黑" panose="020B0503020204020204" pitchFamily="34" charset="-122"/>
              <a:ea typeface="微软雅黑" panose="020B0503020204020204" pitchFamily="34" charset="-122"/>
            </a:endParaRPr>
          </a:p>
          <a:p>
            <a:pPr marL="800100" lvl="1" indent="-342900">
              <a:lnSpc>
                <a:spcPct val="150000"/>
              </a:lnSpc>
              <a:buFont typeface="Wingdings" panose="05000000000000000000" pitchFamily="2" charset="2"/>
              <a:buChar char="ü"/>
            </a:pPr>
            <a:r>
              <a:rPr lang="zh-CN" altLang="zh-CN" sz="2000" dirty="0">
                <a:latin typeface="微软雅黑" panose="020B0503020204020204" pitchFamily="34" charset="-122"/>
                <a:ea typeface="微软雅黑" panose="020B0503020204020204" pitchFamily="34" charset="-122"/>
              </a:rPr>
              <a:t>随着国内互联网金融、信用卡及小额贷款、汽车金融等信贷产品的迅速发展增加，各种不良资产的总量也节节攀升，这更奠定了金融催收公司存在的必要性</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800100" lvl="1" indent="-342900">
              <a:lnSpc>
                <a:spcPct val="150000"/>
              </a:lnSpc>
              <a:buFont typeface="Wingdings" panose="05000000000000000000" pitchFamily="2" charset="2"/>
              <a:buChar char="ü"/>
            </a:pPr>
            <a:r>
              <a:rPr lang="zh-CN" altLang="zh-CN" sz="2000" dirty="0">
                <a:latin typeface="微软雅黑" panose="020B0503020204020204" pitchFamily="34" charset="-122"/>
                <a:ea typeface="微软雅黑" panose="020B0503020204020204" pitchFamily="34" charset="-122"/>
              </a:rPr>
              <a:t>债务催收市场是</a:t>
            </a:r>
            <a:r>
              <a:rPr lang="zh-CN" altLang="zh-CN" sz="2000" b="1" dirty="0">
                <a:solidFill>
                  <a:srgbClr val="C00000"/>
                </a:solidFill>
                <a:latin typeface="微软雅黑" panose="020B0503020204020204" pitchFamily="34" charset="-122"/>
                <a:ea typeface="微软雅黑" panose="020B0503020204020204" pitchFamily="34" charset="-122"/>
              </a:rPr>
              <a:t>金融市场、信贷市场不断成熟的产物</a:t>
            </a:r>
            <a:r>
              <a:rPr lang="zh-CN" altLang="zh-CN" sz="2000" dirty="0">
                <a:latin typeface="微软雅黑" panose="020B0503020204020204" pitchFamily="34" charset="-122"/>
                <a:ea typeface="微软雅黑" panose="020B0503020204020204" pitchFamily="34" charset="-122"/>
              </a:rPr>
              <a:t>，更是</a:t>
            </a:r>
            <a:r>
              <a:rPr lang="zh-CN" altLang="zh-CN" sz="2000" b="1" dirty="0">
                <a:solidFill>
                  <a:srgbClr val="C00000"/>
                </a:solidFill>
                <a:latin typeface="微软雅黑" panose="020B0503020204020204" pitchFamily="34" charset="-122"/>
                <a:ea typeface="微软雅黑" panose="020B0503020204020204" pitchFamily="34" charset="-122"/>
              </a:rPr>
              <a:t>解决当前上万亿级不良资产市场的有效途径</a:t>
            </a:r>
            <a:r>
              <a:rPr lang="zh-CN" altLang="en-US" sz="2000" b="1" dirty="0">
                <a:solidFill>
                  <a:srgbClr val="C00000"/>
                </a:solidFill>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0" lvl="1">
              <a:lnSpc>
                <a:spcPct val="150000"/>
              </a:lnSpc>
            </a:pP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2</a:t>
            </a:r>
            <a:r>
              <a:rPr lang="zh-CN" altLang="en-US" sz="2000" b="1" dirty="0">
                <a:latin typeface="微软雅黑" panose="020B0503020204020204" pitchFamily="34" charset="-122"/>
                <a:ea typeface="微软雅黑" panose="020B0503020204020204" pitchFamily="34" charset="-122"/>
              </a:rPr>
              <a:t>）催收行业有助于降低借款方的融资成本</a:t>
            </a:r>
            <a:endParaRPr lang="en-US" altLang="zh-CN" sz="2000" b="1" dirty="0">
              <a:latin typeface="微软雅黑" panose="020B0503020204020204" pitchFamily="34" charset="-122"/>
              <a:ea typeface="微软雅黑" panose="020B0503020204020204" pitchFamily="34" charset="-122"/>
            </a:endParaRPr>
          </a:p>
          <a:p>
            <a:pPr marL="742950" lvl="2" indent="-285750">
              <a:lnSpc>
                <a:spcPct val="150000"/>
              </a:lnSpc>
              <a:buFont typeface="Wingdings" panose="05000000000000000000" pitchFamily="2" charset="2"/>
              <a:buChar char="ü"/>
            </a:pPr>
            <a:r>
              <a:rPr lang="en-US" altLang="zh-CN" sz="2000" dirty="0">
                <a:latin typeface="微软雅黑" panose="020B0503020204020204" pitchFamily="34" charset="-122"/>
                <a:ea typeface="微软雅黑" panose="020B0503020204020204" pitchFamily="34" charset="-122"/>
              </a:rPr>
              <a:t> </a:t>
            </a:r>
            <a:r>
              <a:rPr lang="zh-CN" altLang="zh-CN" sz="2000" dirty="0">
                <a:latin typeface="微软雅黑" panose="020B0503020204020204" pitchFamily="34" charset="-122"/>
                <a:ea typeface="微软雅黑" panose="020B0503020204020204" pitchFamily="34" charset="-122"/>
              </a:rPr>
              <a:t>对于资金拥有方来说，一开始他决定是否放款，取决</a:t>
            </a:r>
            <a:r>
              <a:rPr lang="zh-CN" altLang="en-US" sz="2000" dirty="0">
                <a:latin typeface="微软雅黑" panose="020B0503020204020204" pitchFamily="34" charset="-122"/>
                <a:ea typeface="微软雅黑" panose="020B0503020204020204" pitchFamily="34" charset="-122"/>
              </a:rPr>
              <a:t>因素有：</a:t>
            </a:r>
            <a:r>
              <a:rPr lang="zh-CN" altLang="zh-CN"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a:t>
            </a:r>
            <a:r>
              <a:rPr lang="zh-CN" altLang="zh-CN" sz="2000" dirty="0">
                <a:latin typeface="微软雅黑" panose="020B0503020204020204" pitchFamily="34" charset="-122"/>
                <a:ea typeface="微软雅黑" panose="020B0503020204020204" pitchFamily="34" charset="-122"/>
              </a:rPr>
              <a:t>）利息多少（</a:t>
            </a:r>
            <a:r>
              <a:rPr lang="en-US" altLang="zh-CN" sz="2000" dirty="0">
                <a:latin typeface="微软雅黑" panose="020B0503020204020204" pitchFamily="34" charset="-122"/>
                <a:ea typeface="微软雅黑" panose="020B0503020204020204" pitchFamily="34" charset="-122"/>
              </a:rPr>
              <a:t>2</a:t>
            </a:r>
            <a:r>
              <a:rPr lang="zh-CN" altLang="zh-CN"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a:t>
            </a:r>
          </a:p>
          <a:p>
            <a:pPr marL="457200" lvl="2">
              <a:lnSpc>
                <a:spcPct val="150000"/>
              </a:lnSpc>
            </a:pPr>
            <a:r>
              <a:rPr lang="en-US" altLang="zh-CN" sz="2000" dirty="0">
                <a:latin typeface="微软雅黑" panose="020B0503020204020204" pitchFamily="34" charset="-122"/>
                <a:ea typeface="微软雅黑" panose="020B0503020204020204" pitchFamily="34" charset="-122"/>
              </a:rPr>
              <a:t>     </a:t>
            </a:r>
            <a:r>
              <a:rPr lang="zh-CN" altLang="zh-CN" sz="2000" dirty="0">
                <a:latin typeface="微软雅黑" panose="020B0503020204020204" pitchFamily="34" charset="-122"/>
                <a:ea typeface="微软雅黑" panose="020B0503020204020204" pitchFamily="34" charset="-122"/>
              </a:rPr>
              <a:t>对方违约的概率多少（</a:t>
            </a:r>
            <a:r>
              <a:rPr lang="en-US" altLang="zh-CN" sz="2000" dirty="0">
                <a:latin typeface="微软雅黑" panose="020B0503020204020204" pitchFamily="34" charset="-122"/>
                <a:ea typeface="微软雅黑" panose="020B0503020204020204" pitchFamily="34" charset="-122"/>
              </a:rPr>
              <a:t>3</a:t>
            </a:r>
            <a:r>
              <a:rPr lang="zh-CN" altLang="zh-CN" sz="2000" dirty="0">
                <a:latin typeface="微软雅黑" panose="020B0503020204020204" pitchFamily="34" charset="-122"/>
                <a:ea typeface="微软雅黑" panose="020B0503020204020204" pitchFamily="34" charset="-122"/>
              </a:rPr>
              <a:t>）如果对方违约我追债的成本是多少 （</a:t>
            </a:r>
            <a:r>
              <a:rPr lang="en-US" altLang="zh-CN" sz="2000" dirty="0">
                <a:latin typeface="微软雅黑" panose="020B0503020204020204" pitchFamily="34" charset="-122"/>
                <a:ea typeface="微软雅黑" panose="020B0503020204020204" pitchFamily="34" charset="-122"/>
              </a:rPr>
              <a:t>4</a:t>
            </a:r>
            <a:r>
              <a:rPr lang="zh-CN" altLang="zh-CN" sz="2000" dirty="0">
                <a:latin typeface="微软雅黑" panose="020B0503020204020204" pitchFamily="34" charset="-122"/>
                <a:ea typeface="微软雅黑" panose="020B0503020204020204" pitchFamily="34" charset="-122"/>
              </a:rPr>
              <a:t>）追债成功的可能</a:t>
            </a:r>
            <a:endParaRPr lang="en-US" altLang="zh-CN" sz="2000" dirty="0">
              <a:latin typeface="微软雅黑" panose="020B0503020204020204" pitchFamily="34" charset="-122"/>
              <a:ea typeface="微软雅黑" panose="020B0503020204020204" pitchFamily="34" charset="-122"/>
            </a:endParaRPr>
          </a:p>
          <a:p>
            <a:pPr marL="457200" lvl="2">
              <a:lnSpc>
                <a:spcPct val="150000"/>
              </a:lnSpc>
            </a:pPr>
            <a:r>
              <a:rPr lang="en-US" altLang="zh-CN" sz="2000" dirty="0">
                <a:latin typeface="微软雅黑" panose="020B0503020204020204" pitchFamily="34" charset="-122"/>
                <a:ea typeface="微软雅黑" panose="020B0503020204020204" pitchFamily="34" charset="-122"/>
              </a:rPr>
              <a:t>     </a:t>
            </a:r>
            <a:r>
              <a:rPr lang="zh-CN" altLang="zh-CN" sz="2000" dirty="0">
                <a:latin typeface="微软雅黑" panose="020B0503020204020204" pitchFamily="34" charset="-122"/>
                <a:ea typeface="微软雅黑" panose="020B0503020204020204" pitchFamily="34" charset="-122"/>
              </a:rPr>
              <a:t>性有多少。</a:t>
            </a:r>
            <a:endParaRPr lang="en-US" altLang="zh-CN" sz="2000" dirty="0">
              <a:latin typeface="微软雅黑" panose="020B0503020204020204" pitchFamily="34" charset="-122"/>
              <a:ea typeface="微软雅黑" panose="020B0503020204020204" pitchFamily="34" charset="-122"/>
            </a:endParaRPr>
          </a:p>
          <a:p>
            <a:pPr marL="742950" lvl="2" indent="-285750">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 一个有效率的低成本的催债机构可以</a:t>
            </a:r>
            <a:r>
              <a:rPr lang="zh-CN" altLang="en-US" sz="2000" b="1" dirty="0">
                <a:solidFill>
                  <a:srgbClr val="C00000"/>
                </a:solidFill>
                <a:latin typeface="微软雅黑" panose="020B0503020204020204" pitchFamily="34" charset="-122"/>
                <a:ea typeface="微软雅黑" panose="020B0503020204020204" pitchFamily="34" charset="-122"/>
              </a:rPr>
              <a:t>鼓励贷款方更多地发放资金，活跃信贷市场，</a:t>
            </a:r>
            <a:endParaRPr lang="en-US" altLang="zh-CN" sz="2000" b="1" dirty="0">
              <a:solidFill>
                <a:srgbClr val="C00000"/>
              </a:solidFill>
              <a:latin typeface="微软雅黑" panose="020B0503020204020204" pitchFamily="34" charset="-122"/>
              <a:ea typeface="微软雅黑" panose="020B0503020204020204" pitchFamily="34" charset="-122"/>
            </a:endParaRPr>
          </a:p>
          <a:p>
            <a:pPr marL="457200" lvl="2">
              <a:lnSpc>
                <a:spcPct val="150000"/>
              </a:lnSpc>
            </a:pPr>
            <a:r>
              <a:rPr lang="en-US" altLang="zh-CN" sz="2000" b="1" dirty="0">
                <a:solidFill>
                  <a:srgbClr val="C00000"/>
                </a:solidFill>
                <a:latin typeface="微软雅黑" panose="020B0503020204020204" pitchFamily="34" charset="-122"/>
                <a:ea typeface="微软雅黑" panose="020B0503020204020204" pitchFamily="34" charset="-122"/>
              </a:rPr>
              <a:t>     </a:t>
            </a:r>
            <a:r>
              <a:rPr lang="zh-CN" altLang="en-US" sz="2000" b="1" dirty="0">
                <a:solidFill>
                  <a:srgbClr val="C00000"/>
                </a:solidFill>
                <a:latin typeface="微软雅黑" panose="020B0503020204020204" pitchFamily="34" charset="-122"/>
                <a:ea typeface="微软雅黑" panose="020B0503020204020204" pitchFamily="34" charset="-122"/>
              </a:rPr>
              <a:t>降低借贷成本</a:t>
            </a:r>
            <a:r>
              <a:rPr lang="zh-CN" altLang="en-US" sz="2000" dirty="0">
                <a:latin typeface="微软雅黑" panose="020B0503020204020204" pitchFamily="34" charset="-122"/>
                <a:ea typeface="微软雅黑" panose="020B0503020204020204" pitchFamily="34" charset="-122"/>
              </a:rPr>
              <a:t>，从而有利于整个社会的福祉。</a:t>
            </a:r>
            <a:endParaRPr lang="en-US" altLang="zh-CN" sz="2000" b="1" dirty="0">
              <a:latin typeface="微软雅黑" panose="020B0503020204020204" pitchFamily="34" charset="-122"/>
              <a:ea typeface="微软雅黑" panose="020B0503020204020204" pitchFamily="34" charset="-122"/>
            </a:endParaRPr>
          </a:p>
          <a:p>
            <a:pPr marL="0" lvl="1">
              <a:lnSpc>
                <a:spcPct val="150000"/>
              </a:lnSpc>
            </a:pPr>
            <a:endParaRPr lang="en-US" altLang="zh-CN" sz="2000" b="1" dirty="0">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934197D2-EA2C-4C0B-93C1-563E941A6FC3}"/>
              </a:ext>
            </a:extLst>
          </p:cNvPr>
          <p:cNvSpPr txBox="1"/>
          <p:nvPr/>
        </p:nvSpPr>
        <p:spPr>
          <a:xfrm>
            <a:off x="11582402" y="6299200"/>
            <a:ext cx="609598"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11</a:t>
            </a:r>
          </a:p>
        </p:txBody>
      </p:sp>
    </p:spTree>
    <p:extLst>
      <p:ext uri="{BB962C8B-B14F-4D97-AF65-F5344CB8AC3E}">
        <p14:creationId xmlns:p14="http://schemas.microsoft.com/office/powerpoint/2010/main" val="28857882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5488897" cy="4770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6/</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正与邪：催收中的经典案例</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2" name="矩形 1">
            <a:extLst>
              <a:ext uri="{FF2B5EF4-FFF2-40B4-BE49-F238E27FC236}">
                <a16:creationId xmlns:a16="http://schemas.microsoft.com/office/drawing/2014/main" id="{DA74D8FF-677A-4ECE-BEEE-06E4A4645AEE}"/>
              </a:ext>
            </a:extLst>
          </p:cNvPr>
          <p:cNvSpPr/>
          <p:nvPr/>
        </p:nvSpPr>
        <p:spPr>
          <a:xfrm>
            <a:off x="675640" y="1020115"/>
            <a:ext cx="10840720" cy="4423775"/>
          </a:xfrm>
          <a:prstGeom prst="rect">
            <a:avLst/>
          </a:prstGeom>
        </p:spPr>
        <p:txBody>
          <a:bodyPr wrap="square">
            <a:spAutoFit/>
          </a:bodyPr>
          <a:lstStyle/>
          <a:p>
            <a:pPr>
              <a:lnSpc>
                <a:spcPct val="150000"/>
              </a:lnSpc>
            </a:pP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）史上最温柔的催债人</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冯谖</a:t>
            </a:r>
            <a:endParaRPr lang="en-US" altLang="zh-CN" sz="2400" b="1" dirty="0">
              <a:latin typeface="微软雅黑" panose="020B0503020204020204" pitchFamily="34" charset="-122"/>
              <a:ea typeface="微软雅黑" panose="020B0503020204020204" pitchFamily="34" charset="-122"/>
            </a:endParaRPr>
          </a:p>
          <a:p>
            <a:pPr lvl="1">
              <a:lnSpc>
                <a:spcPct val="150000"/>
              </a:lnSpc>
            </a:pPr>
            <a:endParaRPr lang="en-US" altLang="zh-CN" sz="2000" i="1" dirty="0">
              <a:latin typeface="微软雅黑" panose="020B0503020204020204" pitchFamily="34" charset="-122"/>
              <a:ea typeface="微软雅黑" panose="020B0503020204020204" pitchFamily="34" charset="-122"/>
            </a:endParaRPr>
          </a:p>
          <a:p>
            <a:pPr marL="742950" lvl="1" indent="-285750">
              <a:lnSpc>
                <a:spcPct val="150000"/>
              </a:lnSpc>
              <a:buFont typeface="Arial" panose="020B0604020202020204" pitchFamily="34" charset="0"/>
              <a:buChar char="•"/>
            </a:pPr>
            <a:r>
              <a:rPr lang="zh-CN" altLang="zh-CN" dirty="0">
                <a:latin typeface="微软雅黑" panose="020B0503020204020204" pitchFamily="34" charset="-122"/>
                <a:ea typeface="微软雅黑" panose="020B0503020204020204" pitchFamily="34" charset="-122"/>
              </a:rPr>
              <a:t>孟尝君是战国时期的齐国贵族</a:t>
            </a:r>
            <a:r>
              <a:rPr lang="zh-CN" altLang="en-US"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他依仗父亲留下的丰厚资产，在封地薛邑发放贷款。有一次，他公开招标，召集家中食客替他去薛邑收债</a:t>
            </a:r>
            <a:r>
              <a:rPr lang="zh-CN" altLang="en-US" dirty="0">
                <a:latin typeface="微软雅黑" panose="020B0503020204020204" pitchFamily="34" charset="-122"/>
                <a:ea typeface="微软雅黑" panose="020B0503020204020204" pitchFamily="34" charset="-122"/>
              </a:rPr>
              <a:t>，冯谖中标并为其前去催债。他设宴让欠债者都带齐了债券赴宴。冯谖在宴席上却出乎意料地燃起一把大火，</a:t>
            </a:r>
            <a:r>
              <a:rPr lang="zh-CN" altLang="en-US" b="1" dirty="0">
                <a:solidFill>
                  <a:srgbClr val="002060"/>
                </a:solidFill>
                <a:latin typeface="微软雅黑" panose="020B0503020204020204" pitchFamily="34" charset="-122"/>
                <a:ea typeface="微软雅黑" panose="020B0503020204020204" pitchFamily="34" charset="-122"/>
              </a:rPr>
              <a:t>让还不起债务的人把债券烧了</a:t>
            </a:r>
            <a:r>
              <a:rPr lang="zh-CN" altLang="en-US" dirty="0">
                <a:latin typeface="微软雅黑" panose="020B0503020204020204" pitchFamily="34" charset="-122"/>
                <a:ea typeface="微软雅黑" panose="020B0503020204020204" pitchFamily="34" charset="-122"/>
              </a:rPr>
              <a:t>。回去复命时，冯谖跟孟尝君说：“</a:t>
            </a:r>
            <a:r>
              <a:rPr lang="zh-CN" altLang="zh-CN" dirty="0">
                <a:latin typeface="微软雅黑" panose="020B0503020204020204" pitchFamily="34" charset="-122"/>
                <a:ea typeface="微软雅黑" panose="020B0503020204020204" pitchFamily="34" charset="-122"/>
              </a:rPr>
              <a:t>您看您宫里美人如云、珍宝遍地，所缺少的只是‘义’罢了。所以</a:t>
            </a:r>
            <a:r>
              <a:rPr lang="zh-CN" altLang="zh-CN" b="1" dirty="0">
                <a:solidFill>
                  <a:srgbClr val="002060"/>
                </a:solidFill>
                <a:latin typeface="微软雅黑" panose="020B0503020204020204" pitchFamily="34" charset="-122"/>
                <a:ea typeface="微软雅黑" panose="020B0503020204020204" pitchFamily="34" charset="-122"/>
              </a:rPr>
              <a:t>我私自用债款给您买了义</a:t>
            </a:r>
            <a:r>
              <a:rPr lang="zh-CN"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后来孟尝君落难，唯独冯谖依然陪伴在旁。他为孟尝君驾着车，回到他的旧封地薛地。当他们的马车离薛城还有一百里的时候，只见薛城的百姓，扶老携幼都来迎接。孟尝君看到这番情景，十分感触，对冯谖说：“你过去给我买的‘情义’，我今天终于看到了。”</a:t>
            </a:r>
            <a:endParaRPr lang="zh-CN" altLang="zh-CN" dirty="0">
              <a:latin typeface="微软雅黑" panose="020B0503020204020204" pitchFamily="34" charset="-122"/>
              <a:ea typeface="微软雅黑" panose="020B0503020204020204" pitchFamily="34" charset="-122"/>
            </a:endParaRPr>
          </a:p>
          <a:p>
            <a:pPr>
              <a:lnSpc>
                <a:spcPct val="150000"/>
              </a:lnSpc>
            </a:pPr>
            <a:endParaRPr lang="en-US" altLang="zh-CN" sz="2000" b="1" dirty="0">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DAF67BC9-6F4E-4279-B1F3-D1865E4EE83B}"/>
              </a:ext>
            </a:extLst>
          </p:cNvPr>
          <p:cNvSpPr txBox="1"/>
          <p:nvPr/>
        </p:nvSpPr>
        <p:spPr>
          <a:xfrm>
            <a:off x="11582402" y="6299200"/>
            <a:ext cx="609598"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12</a:t>
            </a:r>
          </a:p>
        </p:txBody>
      </p:sp>
    </p:spTree>
    <p:extLst>
      <p:ext uri="{BB962C8B-B14F-4D97-AF65-F5344CB8AC3E}">
        <p14:creationId xmlns:p14="http://schemas.microsoft.com/office/powerpoint/2010/main" val="20591656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5488897" cy="4770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6/</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正与邪：催收中的经典案例</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2" name="矩形 1">
            <a:extLst>
              <a:ext uri="{FF2B5EF4-FFF2-40B4-BE49-F238E27FC236}">
                <a16:creationId xmlns:a16="http://schemas.microsoft.com/office/drawing/2014/main" id="{DA74D8FF-677A-4ECE-BEEE-06E4A4645AEE}"/>
              </a:ext>
            </a:extLst>
          </p:cNvPr>
          <p:cNvSpPr/>
          <p:nvPr/>
        </p:nvSpPr>
        <p:spPr>
          <a:xfrm>
            <a:off x="152404" y="609600"/>
            <a:ext cx="11480800" cy="6490367"/>
          </a:xfrm>
          <a:prstGeom prst="rect">
            <a:avLst/>
          </a:prstGeom>
        </p:spPr>
        <p:txBody>
          <a:bodyPr wrap="square">
            <a:sp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a:t>
            </a:r>
            <a:r>
              <a:rPr lang="en-US" altLang="zh-CN" sz="2800" b="1" dirty="0">
                <a:latin typeface="微软雅黑" panose="020B0503020204020204" pitchFamily="34" charset="-122"/>
                <a:ea typeface="微软雅黑" panose="020B0503020204020204" pitchFamily="34" charset="-122"/>
              </a:rPr>
              <a:t>2</a:t>
            </a:r>
            <a:r>
              <a:rPr lang="zh-CN" altLang="en-US" sz="2000" b="1" dirty="0">
                <a:latin typeface="微软雅黑" panose="020B0503020204020204" pitchFamily="34" charset="-122"/>
                <a:ea typeface="微软雅黑" panose="020B0503020204020204" pitchFamily="34" charset="-122"/>
              </a:rPr>
              <a:t>）于欢刺死辱母者案</a:t>
            </a:r>
            <a:endParaRPr lang="en-US" altLang="zh-CN" sz="2000" b="1" dirty="0">
              <a:latin typeface="微软雅黑" panose="020B0503020204020204" pitchFamily="34" charset="-122"/>
              <a:ea typeface="微软雅黑" panose="020B0503020204020204" pitchFamily="34" charset="-122"/>
            </a:endParaRPr>
          </a:p>
          <a:p>
            <a:pPr marL="1200150" lvl="2" indent="-285750">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苏银霞由于三次被列入全国失信名单，又欠有</a:t>
            </a:r>
            <a:r>
              <a:rPr lang="en-US" altLang="zh-CN" dirty="0">
                <a:latin typeface="微软雅黑" panose="020B0503020204020204" pitchFamily="34" charset="-122"/>
                <a:ea typeface="微软雅黑" panose="020B0503020204020204" pitchFamily="34" charset="-122"/>
              </a:rPr>
              <a:t>100</a:t>
            </a:r>
            <a:r>
              <a:rPr lang="zh-CN" altLang="en-US" dirty="0">
                <a:latin typeface="微软雅黑" panose="020B0503020204020204" pitchFamily="34" charset="-122"/>
                <a:ea typeface="微软雅黑" panose="020B0503020204020204" pitchFamily="34" charset="-122"/>
              </a:rPr>
              <a:t>万贷款，无奈只能</a:t>
            </a:r>
            <a:r>
              <a:rPr lang="zh-CN" altLang="en-US" b="1" dirty="0">
                <a:solidFill>
                  <a:srgbClr val="002060"/>
                </a:solidFill>
                <a:latin typeface="微软雅黑" panose="020B0503020204020204" pitchFamily="34" charset="-122"/>
                <a:ea typeface="微软雅黑" panose="020B0503020204020204" pitchFamily="34" charset="-122"/>
              </a:rPr>
              <a:t>向高利贷借款</a:t>
            </a:r>
            <a:r>
              <a:rPr lang="zh-CN" altLang="en-US"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为了催苏银霞还高利贷，由社会闲散人员组成的</a:t>
            </a:r>
            <a:r>
              <a:rPr lang="en-US" altLang="zh-CN" dirty="0">
                <a:latin typeface="微软雅黑" panose="020B0503020204020204" pitchFamily="34" charset="-122"/>
                <a:ea typeface="微软雅黑" panose="020B0503020204020204" pitchFamily="34" charset="-122"/>
              </a:rPr>
              <a:t>10</a:t>
            </a:r>
            <a:r>
              <a:rPr lang="zh-CN" altLang="zh-CN" dirty="0">
                <a:latin typeface="微软雅黑" panose="020B0503020204020204" pitchFamily="34" charset="-122"/>
                <a:ea typeface="微软雅黑" panose="020B0503020204020204" pitchFamily="34" charset="-122"/>
              </a:rPr>
              <a:t>多人的催债队伍多次前往苏银霞的工厂进行外访。</a:t>
            </a:r>
            <a:endParaRPr lang="en-US" altLang="zh-CN" dirty="0">
              <a:latin typeface="微软雅黑" panose="020B0503020204020204" pitchFamily="34" charset="-122"/>
              <a:ea typeface="微软雅黑" panose="020B0503020204020204" pitchFamily="34" charset="-122"/>
            </a:endParaRPr>
          </a:p>
          <a:p>
            <a:pPr lvl="2"/>
            <a:endParaRPr lang="en-US" altLang="zh-CN" dirty="0">
              <a:latin typeface="微软雅黑" panose="020B0503020204020204" pitchFamily="34" charset="-122"/>
              <a:ea typeface="微软雅黑" panose="020B0503020204020204" pitchFamily="34" charset="-122"/>
            </a:endParaRPr>
          </a:p>
          <a:p>
            <a:pPr marL="1200150" lvl="2" indent="-285750">
              <a:lnSpc>
                <a:spcPct val="150000"/>
              </a:lnSpc>
              <a:buFont typeface="Arial" panose="020B0604020202020204" pitchFamily="34" charset="0"/>
              <a:buChar char="•"/>
            </a:pPr>
            <a:r>
              <a:rPr lang="zh-CN" altLang="zh-CN" dirty="0">
                <a:latin typeface="微软雅黑" panose="020B0503020204020204" pitchFamily="34" charset="-122"/>
                <a:ea typeface="微软雅黑" panose="020B0503020204020204" pitchFamily="34" charset="-122"/>
              </a:rPr>
              <a:t>外访过程中，他们</a:t>
            </a:r>
            <a:r>
              <a:rPr lang="zh-CN" altLang="zh-CN" b="1" dirty="0">
                <a:solidFill>
                  <a:srgbClr val="002060"/>
                </a:solidFill>
                <a:latin typeface="微软雅黑" panose="020B0503020204020204" pitchFamily="34" charset="-122"/>
                <a:ea typeface="微软雅黑" panose="020B0503020204020204" pitchFamily="34" charset="-122"/>
              </a:rPr>
              <a:t>采用了十分极端的手段</a:t>
            </a:r>
            <a:r>
              <a:rPr lang="zh-CN" altLang="zh-CN" dirty="0">
                <a:latin typeface="微软雅黑" panose="020B0503020204020204" pitchFamily="34" charset="-122"/>
                <a:ea typeface="微软雅黑" panose="020B0503020204020204" pitchFamily="34" charset="-122"/>
              </a:rPr>
              <a:t>，如辱骂、殴打，还把苏银霞按进马桶中。苏银霞四次拨打</a:t>
            </a:r>
            <a:r>
              <a:rPr lang="en-US" altLang="zh-CN" dirty="0">
                <a:latin typeface="微软雅黑" panose="020B0503020204020204" pitchFamily="34" charset="-122"/>
                <a:ea typeface="微软雅黑" panose="020B0503020204020204" pitchFamily="34" charset="-122"/>
              </a:rPr>
              <a:t>110</a:t>
            </a:r>
            <a:r>
              <a:rPr lang="zh-CN" altLang="zh-CN" dirty="0">
                <a:latin typeface="微软雅黑" panose="020B0503020204020204" pitchFamily="34" charset="-122"/>
                <a:ea typeface="微软雅黑" panose="020B0503020204020204" pitchFamily="34" charset="-122"/>
              </a:rPr>
              <a:t>和市长热线，但并没有得到帮助。案发当日，催债手段升级。</a:t>
            </a:r>
            <a:r>
              <a:rPr lang="en-US" altLang="zh-CN" dirty="0">
                <a:latin typeface="微软雅黑" panose="020B0503020204020204" pitchFamily="34" charset="-122"/>
                <a:ea typeface="微软雅黑" panose="020B0503020204020204" pitchFamily="34" charset="-122"/>
              </a:rPr>
              <a:t>11</a:t>
            </a:r>
            <a:r>
              <a:rPr lang="zh-CN" altLang="zh-CN" dirty="0">
                <a:latin typeface="微软雅黑" panose="020B0503020204020204" pitchFamily="34" charset="-122"/>
                <a:ea typeface="微软雅黑" panose="020B0503020204020204" pitchFamily="34" charset="-122"/>
              </a:rPr>
              <a:t>名催债人员再次来到苏银霞的公司，将她和儿子于欢，还有一名职工，围堵并控制在接待室。其间，催债人员用不堪入耳的羞辱性话语辱骂苏银霞，甚至故意将烟灰弹到苏银霞的胸口。</a:t>
            </a:r>
          </a:p>
          <a:p>
            <a:pPr lvl="2"/>
            <a:endParaRPr lang="en-US" altLang="zh-CN" dirty="0">
              <a:latin typeface="微软雅黑" panose="020B0503020204020204" pitchFamily="34" charset="-122"/>
              <a:ea typeface="微软雅黑" panose="020B0503020204020204" pitchFamily="34" charset="-122"/>
            </a:endParaRPr>
          </a:p>
          <a:p>
            <a:pPr marL="1200150" lvl="2" indent="-285750">
              <a:lnSpc>
                <a:spcPct val="150000"/>
              </a:lnSpc>
              <a:buFont typeface="Arial" panose="020B0604020202020204" pitchFamily="34" charset="0"/>
              <a:buChar char="•"/>
            </a:pPr>
            <a:r>
              <a:rPr lang="zh-CN" altLang="zh-CN" dirty="0">
                <a:latin typeface="微软雅黑" panose="020B0503020204020204" pitchFamily="34" charset="-122"/>
                <a:ea typeface="微软雅黑" panose="020B0503020204020204" pitchFamily="34" charset="-122"/>
              </a:rPr>
              <a:t>路过的工人看到后，立刻让于欢的姑妈于秀荣报警。警察到达接待室，说了一句“要账可以，但是不能动手打人”就离开了。被催债人员控制的</a:t>
            </a:r>
            <a:r>
              <a:rPr lang="zh-CN" altLang="zh-CN" b="1" dirty="0">
                <a:solidFill>
                  <a:srgbClr val="002060"/>
                </a:solidFill>
                <a:latin typeface="微软雅黑" panose="020B0503020204020204" pitchFamily="34" charset="-122"/>
                <a:ea typeface="微软雅黑" panose="020B0503020204020204" pitchFamily="34" charset="-122"/>
              </a:rPr>
              <a:t>于欢看到警察要走，情绪崩溃</a:t>
            </a:r>
            <a:r>
              <a:rPr lang="zh-CN" altLang="zh-CN" dirty="0">
                <a:latin typeface="微软雅黑" panose="020B0503020204020204" pitchFamily="34" charset="-122"/>
                <a:ea typeface="微软雅黑" panose="020B0503020204020204" pitchFamily="34" charset="-122"/>
              </a:rPr>
              <a:t>，站起来试图冲到屋外唤回警察，被催债人员拦住。混乱中，于欢从接待室的桌子上摸到一把水果刀乱捅，致使杜志浩等四名催债人员被捅伤。其中，杜志浩因未及时就医导致失血性休克死亡，另两人重伤，一人轻伤</a:t>
            </a:r>
            <a:r>
              <a:rPr lang="zh-CN" altLang="en-US" dirty="0">
                <a:latin typeface="微软雅黑" panose="020B0503020204020204" pitchFamily="34" charset="-122"/>
                <a:ea typeface="微软雅黑" panose="020B0503020204020204" pitchFamily="34" charset="-122"/>
              </a:rPr>
              <a:t>。</a:t>
            </a:r>
            <a:endParaRPr lang="zh-CN" altLang="zh-CN" dirty="0">
              <a:latin typeface="微软雅黑" panose="020B0503020204020204" pitchFamily="34" charset="-122"/>
              <a:ea typeface="微软雅黑" panose="020B0503020204020204" pitchFamily="34" charset="-122"/>
            </a:endParaRPr>
          </a:p>
          <a:p>
            <a:pPr>
              <a:lnSpc>
                <a:spcPct val="150000"/>
              </a:lnSpc>
            </a:pPr>
            <a:endParaRPr lang="en-US" altLang="zh-CN" sz="2400" i="1" dirty="0">
              <a:latin typeface="微软雅黑" panose="020B0503020204020204" pitchFamily="34" charset="-122"/>
              <a:ea typeface="微软雅黑" panose="020B0503020204020204" pitchFamily="34" charset="-122"/>
            </a:endParaRPr>
          </a:p>
          <a:p>
            <a:pPr>
              <a:lnSpc>
                <a:spcPct val="150000"/>
              </a:lnSpc>
            </a:pPr>
            <a:endParaRPr lang="en-US" altLang="zh-CN" sz="2400" b="1" dirty="0">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69E90839-849E-44F0-8A16-918045D986B4}"/>
              </a:ext>
            </a:extLst>
          </p:cNvPr>
          <p:cNvSpPr txBox="1"/>
          <p:nvPr/>
        </p:nvSpPr>
        <p:spPr>
          <a:xfrm>
            <a:off x="11582402" y="6299200"/>
            <a:ext cx="609598"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13</a:t>
            </a:r>
          </a:p>
        </p:txBody>
      </p:sp>
    </p:spTree>
    <p:extLst>
      <p:ext uri="{BB962C8B-B14F-4D97-AF65-F5344CB8AC3E}">
        <p14:creationId xmlns:p14="http://schemas.microsoft.com/office/powerpoint/2010/main" val="23453762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5488897" cy="4770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6/</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正与邪：催收中的经典案例</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2" name="矩形 1">
            <a:extLst>
              <a:ext uri="{FF2B5EF4-FFF2-40B4-BE49-F238E27FC236}">
                <a16:creationId xmlns:a16="http://schemas.microsoft.com/office/drawing/2014/main" id="{DA74D8FF-677A-4ECE-BEEE-06E4A4645AEE}"/>
              </a:ext>
            </a:extLst>
          </p:cNvPr>
          <p:cNvSpPr/>
          <p:nvPr/>
        </p:nvSpPr>
        <p:spPr>
          <a:xfrm>
            <a:off x="497840" y="735635"/>
            <a:ext cx="11369040" cy="7162987"/>
          </a:xfrm>
          <a:prstGeom prst="rect">
            <a:avLst/>
          </a:prstGeom>
        </p:spPr>
        <p:txBody>
          <a:bodyPr wrap="square">
            <a:spAutoFit/>
          </a:bodyPr>
          <a:lstStyle/>
          <a:p>
            <a:pPr>
              <a:lnSpc>
                <a:spcPct val="200000"/>
              </a:lnSpc>
              <a:spcAft>
                <a:spcPts val="1200"/>
              </a:spcAft>
            </a:pP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3</a:t>
            </a:r>
            <a:r>
              <a:rPr lang="zh-CN" altLang="en-US" sz="2000" b="1" dirty="0">
                <a:latin typeface="微软雅黑" panose="020B0503020204020204" pitchFamily="34" charset="-122"/>
                <a:ea typeface="微软雅黑" panose="020B0503020204020204" pitchFamily="34" charset="-122"/>
              </a:rPr>
              <a:t>）催收行业的“金融创新”：裸照催债</a:t>
            </a:r>
            <a:endParaRPr lang="en-US" altLang="zh-CN" sz="2000" b="1" dirty="0">
              <a:latin typeface="微软雅黑" panose="020B0503020204020204" pitchFamily="34" charset="-122"/>
              <a:ea typeface="微软雅黑" panose="020B0503020204020204" pitchFamily="34" charset="-122"/>
            </a:endParaRPr>
          </a:p>
          <a:p>
            <a:pPr marL="742950" lvl="1" indent="-285750">
              <a:lnSpc>
                <a:spcPct val="150000"/>
              </a:lnSpc>
              <a:spcAft>
                <a:spcPts val="1200"/>
              </a:spcAft>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“裸贷”是在进行借款时，以借款人</a:t>
            </a:r>
            <a:r>
              <a:rPr lang="zh-CN" altLang="en-US" b="1" dirty="0">
                <a:solidFill>
                  <a:srgbClr val="002060"/>
                </a:solidFill>
                <a:latin typeface="微软雅黑" panose="020B0503020204020204" pitchFamily="34" charset="-122"/>
                <a:ea typeface="微软雅黑" panose="020B0503020204020204" pitchFamily="34" charset="-122"/>
              </a:rPr>
              <a:t>手持身份证的裸体照片替代借条</a:t>
            </a:r>
            <a:r>
              <a:rPr lang="zh-CN" altLang="en-US" dirty="0">
                <a:latin typeface="微软雅黑" panose="020B0503020204020204" pitchFamily="34" charset="-122"/>
                <a:ea typeface="微软雅黑" panose="020B0503020204020204" pitchFamily="34" charset="-122"/>
              </a:rPr>
              <a:t>。从法律上讲，裸照并不是物品不能当抵押物，即使真的用作抵押物也会因违法导致抵押行为无效。</a:t>
            </a:r>
            <a:r>
              <a:rPr lang="zh-CN" altLang="zh-CN" dirty="0">
                <a:latin typeface="微软雅黑" panose="020B0503020204020204" pitchFamily="34" charset="-122"/>
                <a:ea typeface="微软雅黑" panose="020B0503020204020204" pitchFamily="34" charset="-122"/>
              </a:rPr>
              <a:t>但是从金融学的角度来说，</a:t>
            </a:r>
            <a:r>
              <a:rPr lang="zh-CN" altLang="zh-CN" b="1" dirty="0">
                <a:solidFill>
                  <a:srgbClr val="002060"/>
                </a:solidFill>
                <a:latin typeface="微软雅黑" panose="020B0503020204020204" pitchFamily="34" charset="-122"/>
                <a:ea typeface="微软雅黑" panose="020B0503020204020204" pitchFamily="34" charset="-122"/>
              </a:rPr>
              <a:t>催款方可以拿着任何对贷款方有价值的物品进行催债</a:t>
            </a:r>
            <a:r>
              <a:rPr lang="zh-CN" altLang="zh-CN" dirty="0">
                <a:latin typeface="微软雅黑" panose="020B0503020204020204" pitchFamily="34" charset="-122"/>
                <a:ea typeface="微软雅黑" panose="020B0503020204020204" pitchFamily="34" charset="-122"/>
              </a:rPr>
              <a:t>，这个物品不一定是实体物品，他也可以是个人隐私等无形物品。裸照毫无疑问就属于后者</a:t>
            </a:r>
            <a:r>
              <a:rPr lang="zh-CN" altLang="en-US" dirty="0">
                <a:latin typeface="微软雅黑" panose="020B0503020204020204" pitchFamily="34" charset="-122"/>
                <a:ea typeface="微软雅黑" panose="020B0503020204020204" pitchFamily="34" charset="-122"/>
              </a:rPr>
              <a:t>，</a:t>
            </a:r>
            <a:r>
              <a:rPr lang="zh-CN" altLang="zh-CN" b="1" dirty="0">
                <a:solidFill>
                  <a:srgbClr val="002060"/>
                </a:solidFill>
                <a:latin typeface="微软雅黑" panose="020B0503020204020204" pitchFamily="34" charset="-122"/>
                <a:ea typeface="微软雅黑" panose="020B0503020204020204" pitchFamily="34" charset="-122"/>
              </a:rPr>
              <a:t>后者往往更容易储存传播、“流动性”也更高</a:t>
            </a:r>
            <a:r>
              <a:rPr lang="zh-CN" altLang="zh-CN"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 </a:t>
            </a:r>
          </a:p>
          <a:p>
            <a:pPr marL="742950" lvl="1" indent="-285750">
              <a:lnSpc>
                <a:spcPct val="150000"/>
              </a:lnSpc>
              <a:spcAft>
                <a:spcPts val="1200"/>
              </a:spcAft>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rPr>
              <a:t>2016</a:t>
            </a:r>
            <a:r>
              <a:rPr lang="zh-CN" altLang="zh-CN"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11</a:t>
            </a:r>
            <a:r>
              <a:rPr lang="zh-CN" altLang="zh-CN"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30</a:t>
            </a:r>
            <a:r>
              <a:rPr lang="zh-CN" altLang="zh-CN" dirty="0">
                <a:latin typeface="微软雅黑" panose="020B0503020204020204" pitchFamily="34" charset="-122"/>
                <a:ea typeface="微软雅黑" panose="020B0503020204020204" pitchFamily="34" charset="-122"/>
              </a:rPr>
              <a:t>日，</a:t>
            </a:r>
            <a:r>
              <a:rPr lang="en-US" altLang="zh-CN" dirty="0">
                <a:latin typeface="微软雅黑" panose="020B0503020204020204" pitchFamily="34" charset="-122"/>
                <a:ea typeface="微软雅黑" panose="020B0503020204020204" pitchFamily="34" charset="-122"/>
              </a:rPr>
              <a:t>10G“</a:t>
            </a:r>
            <a:r>
              <a:rPr lang="zh-CN" altLang="zh-CN" dirty="0">
                <a:latin typeface="微软雅黑" panose="020B0503020204020204" pitchFamily="34" charset="-122"/>
                <a:ea typeface="微软雅黑" panose="020B0503020204020204" pitchFamily="34" charset="-122"/>
              </a:rPr>
              <a:t>裸条</a:t>
            </a:r>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照片和视频资料的流出引爆了舆论热点，压缩文件内容涉及</a:t>
            </a:r>
            <a:r>
              <a:rPr lang="en-US" altLang="zh-CN" dirty="0">
                <a:latin typeface="微软雅黑" panose="020B0503020204020204" pitchFamily="34" charset="-122"/>
                <a:ea typeface="微软雅黑" panose="020B0503020204020204" pitchFamily="34" charset="-122"/>
              </a:rPr>
              <a:t>161</a:t>
            </a:r>
            <a:r>
              <a:rPr lang="zh-CN" altLang="zh-CN" dirty="0">
                <a:latin typeface="微软雅黑" panose="020B0503020204020204" pitchFamily="34" charset="-122"/>
                <a:ea typeface="微软雅黑" panose="020B0503020204020204" pitchFamily="34" charset="-122"/>
              </a:rPr>
              <a:t>位女性，年龄段集中于</a:t>
            </a:r>
            <a:r>
              <a:rPr lang="en-US" altLang="zh-CN" dirty="0">
                <a:latin typeface="微软雅黑" panose="020B0503020204020204" pitchFamily="34" charset="-122"/>
                <a:ea typeface="微软雅黑" panose="020B0503020204020204" pitchFamily="34" charset="-122"/>
              </a:rPr>
              <a:t>17</a:t>
            </a:r>
            <a:r>
              <a:rPr lang="zh-CN" altLang="zh-CN" dirty="0">
                <a:latin typeface="微软雅黑" panose="020B0503020204020204" pitchFamily="34" charset="-122"/>
                <a:ea typeface="微软雅黑" panose="020B0503020204020204" pitchFamily="34" charset="-122"/>
              </a:rPr>
              <a:t>岁到</a:t>
            </a:r>
            <a:r>
              <a:rPr lang="en-US" altLang="zh-CN" dirty="0">
                <a:latin typeface="微软雅黑" panose="020B0503020204020204" pitchFamily="34" charset="-122"/>
                <a:ea typeface="微软雅黑" panose="020B0503020204020204" pitchFamily="34" charset="-122"/>
              </a:rPr>
              <a:t>23</a:t>
            </a:r>
            <a:r>
              <a:rPr lang="zh-CN" altLang="zh-CN" dirty="0">
                <a:latin typeface="微软雅黑" panose="020B0503020204020204" pitchFamily="34" charset="-122"/>
                <a:ea typeface="微软雅黑" panose="020B0503020204020204" pitchFamily="34" charset="-122"/>
              </a:rPr>
              <a:t>岁之间，其身份信息和亲友联系方式遭到曝光。</a:t>
            </a:r>
            <a:endParaRPr lang="en-US" altLang="zh-CN" dirty="0">
              <a:latin typeface="微软雅黑" panose="020B0503020204020204" pitchFamily="34" charset="-122"/>
              <a:ea typeface="微软雅黑" panose="020B0503020204020204" pitchFamily="34" charset="-122"/>
            </a:endParaRPr>
          </a:p>
          <a:p>
            <a:pPr marL="742950" lvl="1" indent="-285750">
              <a:lnSpc>
                <a:spcPct val="150000"/>
              </a:lnSpc>
              <a:spcAft>
                <a:spcPts val="1200"/>
              </a:spcAft>
              <a:buFont typeface="Arial" panose="020B0604020202020204" pitchFamily="34" charset="0"/>
              <a:buChar char="•"/>
            </a:pPr>
            <a:r>
              <a:rPr lang="zh-CN" altLang="zh-CN" dirty="0">
                <a:latin typeface="微软雅黑" panose="020B0503020204020204" pitchFamily="34" charset="-122"/>
                <a:ea typeface="微软雅黑" panose="020B0503020204020204" pitchFamily="34" charset="-122"/>
              </a:rPr>
              <a:t>裸贷的贷款方收集借款人的个人信息，其中包括手持身份证的全裸照、身份证信息、手写借款凭条、家人联系方式，甚至还有裸贷借款人被贷款方指定要求录制的自渎视频。除了上述必需提供的信息外，还有要求提供微信号、手机号及服务密码、所在学校、班级、专业、学生证、准考证、食堂卡、中国高等教育学生信息网账号信息、室友电话等资料。</a:t>
            </a:r>
          </a:p>
          <a:p>
            <a:pPr>
              <a:lnSpc>
                <a:spcPct val="150000"/>
              </a:lnSpc>
              <a:spcAft>
                <a:spcPts val="1200"/>
              </a:spcAft>
            </a:pPr>
            <a:endParaRPr lang="zh-CN" altLang="zh-CN" dirty="0"/>
          </a:p>
          <a:p>
            <a:pPr>
              <a:lnSpc>
                <a:spcPct val="150000"/>
              </a:lnSpc>
              <a:spcAft>
                <a:spcPts val="1200"/>
              </a:spcAft>
            </a:pPr>
            <a:endParaRPr lang="en-US" altLang="zh-CN" sz="2400" dirty="0">
              <a:latin typeface="微软雅黑" panose="020B0503020204020204" pitchFamily="34" charset="-122"/>
              <a:ea typeface="微软雅黑" panose="020B0503020204020204" pitchFamily="34" charset="-122"/>
            </a:endParaRPr>
          </a:p>
          <a:p>
            <a:pPr>
              <a:lnSpc>
                <a:spcPct val="150000"/>
              </a:lnSpc>
              <a:spcAft>
                <a:spcPts val="1200"/>
              </a:spcAft>
            </a:pPr>
            <a:endParaRPr lang="en-US" altLang="zh-CN" sz="2000" b="1" dirty="0">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8D5957AA-8764-4F26-87A0-8A7C8C7D5168}"/>
              </a:ext>
            </a:extLst>
          </p:cNvPr>
          <p:cNvSpPr txBox="1"/>
          <p:nvPr/>
        </p:nvSpPr>
        <p:spPr>
          <a:xfrm>
            <a:off x="11582402" y="6299200"/>
            <a:ext cx="609598"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14</a:t>
            </a:r>
          </a:p>
        </p:txBody>
      </p:sp>
    </p:spTree>
    <p:extLst>
      <p:ext uri="{BB962C8B-B14F-4D97-AF65-F5344CB8AC3E}">
        <p14:creationId xmlns:p14="http://schemas.microsoft.com/office/powerpoint/2010/main" val="12677564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5488897" cy="4770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6/</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正与邪：催收中的经典案例</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2" name="矩形 1">
            <a:extLst>
              <a:ext uri="{FF2B5EF4-FFF2-40B4-BE49-F238E27FC236}">
                <a16:creationId xmlns:a16="http://schemas.microsoft.com/office/drawing/2014/main" id="{DA74D8FF-677A-4ECE-BEEE-06E4A4645AEE}"/>
              </a:ext>
            </a:extLst>
          </p:cNvPr>
          <p:cNvSpPr/>
          <p:nvPr/>
        </p:nvSpPr>
        <p:spPr>
          <a:xfrm>
            <a:off x="508003" y="747405"/>
            <a:ext cx="11379198" cy="5978047"/>
          </a:xfrm>
          <a:prstGeom prst="rect">
            <a:avLst/>
          </a:prstGeom>
        </p:spPr>
        <p:txBody>
          <a:bodyPr wrap="square">
            <a:spAutoFit/>
          </a:bodyPr>
          <a:lstStyle/>
          <a:p>
            <a:pPr>
              <a:lnSpc>
                <a:spcPct val="200000"/>
              </a:lnSpc>
              <a:spcAft>
                <a:spcPts val="600"/>
              </a:spcAft>
            </a:pP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）“大妈”催收</a:t>
            </a:r>
            <a:endParaRPr lang="en-US" altLang="zh-CN" sz="2400" b="1" dirty="0">
              <a:latin typeface="微软雅黑" panose="020B0503020204020204" pitchFamily="34" charset="-122"/>
              <a:ea typeface="微软雅黑" panose="020B0503020204020204" pitchFamily="34" charset="-122"/>
            </a:endParaRPr>
          </a:p>
          <a:p>
            <a:pPr marL="742950" lvl="1" indent="-285750">
              <a:spcAft>
                <a:spcPts val="600"/>
              </a:spcAft>
              <a:buFont typeface="Arial" panose="020B0604020202020204" pitchFamily="34" charset="0"/>
              <a:buChar char="•"/>
            </a:pPr>
            <a:r>
              <a:rPr lang="zh-CN" altLang="zh-CN" b="1" dirty="0">
                <a:solidFill>
                  <a:srgbClr val="002060"/>
                </a:solidFill>
                <a:latin typeface="微软雅黑" panose="020B0503020204020204" pitchFamily="34" charset="-122"/>
                <a:ea typeface="微软雅黑" panose="020B0503020204020204" pitchFamily="34" charset="-122"/>
              </a:rPr>
              <a:t>大爷也还是你的大爷，但大妈已不是你的大妈了。</a:t>
            </a:r>
            <a:endParaRPr lang="en-US" altLang="zh-CN" dirty="0">
              <a:latin typeface="微软雅黑" panose="020B0503020204020204" pitchFamily="34" charset="-122"/>
              <a:ea typeface="微软雅黑" panose="020B0503020204020204" pitchFamily="34" charset="-122"/>
            </a:endParaRPr>
          </a:p>
          <a:p>
            <a:pPr marL="742950" lvl="1" indent="-285750">
              <a:lnSpc>
                <a:spcPct val="150000"/>
              </a:lnSpc>
              <a:spcAft>
                <a:spcPts val="600"/>
              </a:spcAft>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rPr>
              <a:t>2016</a:t>
            </a:r>
            <a:r>
              <a:rPr lang="zh-CN" altLang="zh-CN"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3</a:t>
            </a:r>
            <a:r>
              <a:rPr lang="zh-CN" altLang="zh-CN" dirty="0">
                <a:latin typeface="微软雅黑" panose="020B0503020204020204" pitchFamily="34" charset="-122"/>
                <a:ea typeface="微软雅黑" panose="020B0503020204020204" pitchFamily="34" charset="-122"/>
              </a:rPr>
              <a:t>月，河南商丘警方就抓获了一个由</a:t>
            </a:r>
            <a:r>
              <a:rPr lang="en-US" altLang="zh-CN" dirty="0">
                <a:latin typeface="微软雅黑" panose="020B0503020204020204" pitchFamily="34" charset="-122"/>
                <a:ea typeface="微软雅黑" panose="020B0503020204020204" pitchFamily="34" charset="-122"/>
              </a:rPr>
              <a:t>30</a:t>
            </a:r>
            <a:r>
              <a:rPr lang="zh-CN" altLang="zh-CN" dirty="0">
                <a:latin typeface="微软雅黑" panose="020B0503020204020204" pitchFamily="34" charset="-122"/>
                <a:ea typeface="微软雅黑" panose="020B0503020204020204" pitchFamily="34" charset="-122"/>
              </a:rPr>
              <a:t>名中老年妇女组成的大妈“讨债团”，团内成员的年龄在</a:t>
            </a:r>
            <a:r>
              <a:rPr lang="en-US" altLang="zh-CN" dirty="0">
                <a:latin typeface="微软雅黑" panose="020B0503020204020204" pitchFamily="34" charset="-122"/>
                <a:ea typeface="微软雅黑" panose="020B0503020204020204" pitchFamily="34" charset="-122"/>
              </a:rPr>
              <a:t>50</a:t>
            </a:r>
            <a:r>
              <a:rPr lang="zh-CN" altLang="zh-CN" dirty="0">
                <a:latin typeface="微软雅黑" panose="020B0503020204020204" pitchFamily="34" charset="-122"/>
                <a:ea typeface="微软雅黑" panose="020B0503020204020204" pitchFamily="34" charset="-122"/>
              </a:rPr>
              <a:t>岁左右，最大的有</a:t>
            </a:r>
            <a:r>
              <a:rPr lang="en-US" altLang="zh-CN" dirty="0">
                <a:latin typeface="微软雅黑" panose="020B0503020204020204" pitchFamily="34" charset="-122"/>
                <a:ea typeface="微软雅黑" panose="020B0503020204020204" pitchFamily="34" charset="-122"/>
              </a:rPr>
              <a:t>70</a:t>
            </a:r>
            <a:r>
              <a:rPr lang="zh-CN" altLang="zh-CN" dirty="0">
                <a:latin typeface="微软雅黑" panose="020B0503020204020204" pitchFamily="34" charset="-122"/>
                <a:ea typeface="微软雅黑" panose="020B0503020204020204" pitchFamily="34" charset="-122"/>
              </a:rPr>
              <a:t>岁，多患有一些常见于老年人的疾病。当地人称她们为大妈“骂骂队”，还有人说她们是第一起大妈“涉黑团”。这些大妈的工作就是“替人讨债”，接到委托之后，她们从不电话与欠债方协商，而是呼朋引伴直接进入外访环节。据公诉机关指控，这个</a:t>
            </a:r>
            <a:r>
              <a:rPr lang="zh-CN" altLang="zh-CN" b="1" dirty="0">
                <a:solidFill>
                  <a:srgbClr val="002060"/>
                </a:solidFill>
                <a:latin typeface="微软雅黑" panose="020B0503020204020204" pitchFamily="34" charset="-122"/>
                <a:ea typeface="微软雅黑" panose="020B0503020204020204" pitchFamily="34" charset="-122"/>
              </a:rPr>
              <a:t>大妈“涉黑团”</a:t>
            </a:r>
            <a:r>
              <a:rPr lang="zh-CN" altLang="zh-CN" dirty="0">
                <a:latin typeface="微软雅黑" panose="020B0503020204020204" pitchFamily="34" charset="-122"/>
                <a:ea typeface="微软雅黑" panose="020B0503020204020204" pitchFamily="34" charset="-122"/>
              </a:rPr>
              <a:t>参与各种债务纠纷、工程纠纷、医疗事故纠纷，从</a:t>
            </a:r>
            <a:r>
              <a:rPr lang="en-US" altLang="zh-CN" dirty="0">
                <a:latin typeface="微软雅黑" panose="020B0503020204020204" pitchFamily="34" charset="-122"/>
                <a:ea typeface="微软雅黑" panose="020B0503020204020204" pitchFamily="34" charset="-122"/>
              </a:rPr>
              <a:t>2013</a:t>
            </a:r>
            <a:r>
              <a:rPr lang="zh-CN" altLang="zh-CN" dirty="0">
                <a:latin typeface="微软雅黑" panose="020B0503020204020204" pitchFamily="34" charset="-122"/>
                <a:ea typeface="微软雅黑" panose="020B0503020204020204" pitchFamily="34" charset="-122"/>
              </a:rPr>
              <a:t>年至</a:t>
            </a:r>
            <a:r>
              <a:rPr lang="en-US" altLang="zh-CN" dirty="0">
                <a:latin typeface="微软雅黑" panose="020B0503020204020204" pitchFamily="34" charset="-122"/>
                <a:ea typeface="微软雅黑" panose="020B0503020204020204" pitchFamily="34" charset="-122"/>
              </a:rPr>
              <a:t>2016</a:t>
            </a:r>
            <a:r>
              <a:rPr lang="zh-CN" altLang="zh-CN" dirty="0">
                <a:latin typeface="微软雅黑" panose="020B0503020204020204" pitchFamily="34" charset="-122"/>
                <a:ea typeface="微软雅黑" panose="020B0503020204020204" pitchFamily="34" charset="-122"/>
              </a:rPr>
              <a:t>年共主导</a:t>
            </a:r>
            <a:r>
              <a:rPr lang="en-US" altLang="zh-CN" dirty="0">
                <a:latin typeface="微软雅黑" panose="020B0503020204020204" pitchFamily="34" charset="-122"/>
                <a:ea typeface="微软雅黑" panose="020B0503020204020204" pitchFamily="34" charset="-122"/>
              </a:rPr>
              <a:t>29</a:t>
            </a:r>
            <a:r>
              <a:rPr lang="zh-CN" altLang="zh-CN" dirty="0">
                <a:latin typeface="微软雅黑" panose="020B0503020204020204" pitchFamily="34" charset="-122"/>
                <a:ea typeface="微软雅黑" panose="020B0503020204020204" pitchFamily="34" charset="-122"/>
              </a:rPr>
              <a:t>次寻衅滋事。</a:t>
            </a:r>
            <a:endParaRPr lang="en-US" altLang="zh-CN" dirty="0">
              <a:latin typeface="微软雅黑" panose="020B0503020204020204" pitchFamily="34" charset="-122"/>
              <a:ea typeface="微软雅黑" panose="020B0503020204020204" pitchFamily="34" charset="-122"/>
            </a:endParaRPr>
          </a:p>
          <a:p>
            <a:pPr marL="742950" lvl="1" indent="-285750">
              <a:lnSpc>
                <a:spcPct val="150000"/>
              </a:lnSpc>
              <a:spcAft>
                <a:spcPts val="600"/>
              </a:spcAft>
              <a:buFont typeface="Arial" panose="020B0604020202020204" pitchFamily="34" charset="0"/>
              <a:buChar char="•"/>
            </a:pPr>
            <a:r>
              <a:rPr lang="zh-CN" altLang="zh-CN" dirty="0">
                <a:latin typeface="微软雅黑" panose="020B0503020204020204" pitchFamily="34" charset="-122"/>
                <a:ea typeface="微软雅黑" panose="020B0503020204020204" pitchFamily="34" charset="-122"/>
              </a:rPr>
              <a:t>大妈们为何会干起这样的营生呢？房地产行业出现较大波动后，</a:t>
            </a:r>
            <a:r>
              <a:rPr lang="zh-CN" altLang="zh-CN" b="1" dirty="0">
                <a:solidFill>
                  <a:srgbClr val="002060"/>
                </a:solidFill>
                <a:latin typeface="微软雅黑" panose="020B0503020204020204" pitchFamily="34" charset="-122"/>
                <a:ea typeface="微软雅黑" panose="020B0503020204020204" pitchFamily="34" charset="-122"/>
              </a:rPr>
              <a:t>商丘市内很多贷款或担保企业资金出现断裂，回收困难</a:t>
            </a:r>
            <a:r>
              <a:rPr lang="zh-CN" altLang="zh-CN" dirty="0">
                <a:latin typeface="微软雅黑" panose="020B0503020204020204" pitchFamily="34" charset="-122"/>
                <a:ea typeface="微软雅黑" panose="020B0503020204020204" pitchFamily="34" charset="-122"/>
              </a:rPr>
              <a:t>出现了很多经济债务纠纷。如果去法院起诉，时间周期长、成本高，打赢官司后也难执行，但是小老板又没有经济实力聘请动辄抽成</a:t>
            </a:r>
            <a:r>
              <a:rPr lang="en-US" altLang="zh-CN" dirty="0">
                <a:latin typeface="微软雅黑" panose="020B0503020204020204" pitchFamily="34" charset="-122"/>
                <a:ea typeface="微软雅黑" panose="020B0503020204020204" pitchFamily="34" charset="-122"/>
              </a:rPr>
              <a:t>15%-40%</a:t>
            </a:r>
            <a:r>
              <a:rPr lang="zh-CN" altLang="zh-CN" dirty="0">
                <a:latin typeface="微软雅黑" panose="020B0503020204020204" pitchFamily="34" charset="-122"/>
                <a:ea typeface="微软雅黑" panose="020B0503020204020204" pitchFamily="34" charset="-122"/>
              </a:rPr>
              <a:t>的专业讨债公司。民间因此出现了各种讨债群体和讨债方法，低成本的“大妈”催收便是其中一种。据悉，一般成员按场次结账，每场</a:t>
            </a:r>
            <a:r>
              <a:rPr lang="en-US" altLang="zh-CN" dirty="0">
                <a:latin typeface="微软雅黑" panose="020B0503020204020204" pitchFamily="34" charset="-122"/>
                <a:ea typeface="微软雅黑" panose="020B0503020204020204" pitchFamily="34" charset="-122"/>
              </a:rPr>
              <a:t>200</a:t>
            </a:r>
            <a:r>
              <a:rPr lang="zh-CN" altLang="zh-CN" dirty="0">
                <a:latin typeface="微软雅黑" panose="020B0503020204020204" pitchFamily="34" charset="-122"/>
                <a:ea typeface="微软雅黑" panose="020B0503020204020204" pitchFamily="34" charset="-122"/>
              </a:rPr>
              <a:t>元左右，领头的稍微多一些</a:t>
            </a:r>
            <a:r>
              <a:rPr lang="zh-CN" altLang="en-US" dirty="0">
                <a:latin typeface="微软雅黑" panose="020B0503020204020204" pitchFamily="34" charset="-122"/>
                <a:ea typeface="微软雅黑" panose="020B0503020204020204" pitchFamily="34" charset="-122"/>
              </a:rPr>
              <a:t>。</a:t>
            </a:r>
            <a:endParaRPr lang="en-US" altLang="zh-CN" sz="3600" dirty="0">
              <a:latin typeface="微软雅黑" panose="020B0503020204020204" pitchFamily="34" charset="-122"/>
              <a:ea typeface="微软雅黑" panose="020B0503020204020204" pitchFamily="34" charset="-122"/>
            </a:endParaRPr>
          </a:p>
          <a:p>
            <a:pPr>
              <a:lnSpc>
                <a:spcPct val="150000"/>
              </a:lnSpc>
              <a:spcAft>
                <a:spcPts val="600"/>
              </a:spcAft>
            </a:pPr>
            <a:endParaRPr lang="en-US" altLang="zh-CN" sz="2000" b="1" dirty="0">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975DC449-0BED-4DF1-97C5-9041C3C777EB}"/>
              </a:ext>
            </a:extLst>
          </p:cNvPr>
          <p:cNvSpPr txBox="1"/>
          <p:nvPr/>
        </p:nvSpPr>
        <p:spPr>
          <a:xfrm>
            <a:off x="11582402" y="6299200"/>
            <a:ext cx="609598"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15</a:t>
            </a:r>
          </a:p>
        </p:txBody>
      </p:sp>
    </p:spTree>
    <p:extLst>
      <p:ext uri="{BB962C8B-B14F-4D97-AF65-F5344CB8AC3E}">
        <p14:creationId xmlns:p14="http://schemas.microsoft.com/office/powerpoint/2010/main" val="353685756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5488897" cy="4770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6/</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正与邪：催收中的经典案例</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2" name="矩形 1">
            <a:extLst>
              <a:ext uri="{FF2B5EF4-FFF2-40B4-BE49-F238E27FC236}">
                <a16:creationId xmlns:a16="http://schemas.microsoft.com/office/drawing/2014/main" id="{DA74D8FF-677A-4ECE-BEEE-06E4A4645AEE}"/>
              </a:ext>
            </a:extLst>
          </p:cNvPr>
          <p:cNvSpPr/>
          <p:nvPr/>
        </p:nvSpPr>
        <p:spPr>
          <a:xfrm>
            <a:off x="523240" y="720886"/>
            <a:ext cx="11059162" cy="2028569"/>
          </a:xfrm>
          <a:prstGeom prst="rect">
            <a:avLst/>
          </a:prstGeom>
        </p:spPr>
        <p:txBody>
          <a:bodyPr wrap="square">
            <a:spAutoFit/>
          </a:bodyPr>
          <a:lstStyle/>
          <a:p>
            <a:pPr>
              <a:lnSpc>
                <a:spcPct val="200000"/>
              </a:lnSpc>
            </a:pP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5</a:t>
            </a:r>
            <a:r>
              <a:rPr lang="zh-CN" altLang="en-US" sz="2400" b="1" dirty="0">
                <a:latin typeface="微软雅黑" panose="020B0503020204020204" pitchFamily="34" charset="-122"/>
                <a:ea typeface="微软雅黑" panose="020B0503020204020204" pitchFamily="34" charset="-122"/>
              </a:rPr>
              <a:t>）“催收”催出了“反催收”</a:t>
            </a:r>
            <a:endParaRPr lang="en-US" altLang="zh-CN" sz="2400" b="1" dirty="0">
              <a:latin typeface="微软雅黑" panose="020B0503020204020204" pitchFamily="34" charset="-122"/>
              <a:ea typeface="微软雅黑" panose="020B0503020204020204" pitchFamily="34" charset="-122"/>
            </a:endParaRPr>
          </a:p>
          <a:p>
            <a:pPr marL="1257300" lvl="2" indent="-342900">
              <a:lnSpc>
                <a:spcPct val="150000"/>
              </a:lnSpc>
              <a:buFont typeface="Wingdings" panose="05000000000000000000" pitchFamily="2" charset="2"/>
              <a:buChar char="u"/>
            </a:pPr>
            <a:r>
              <a:rPr lang="zh-CN" altLang="zh-CN" dirty="0">
                <a:latin typeface="微软雅黑" panose="020B0503020204020204" pitchFamily="34" charset="-122"/>
                <a:ea typeface="微软雅黑" panose="020B0503020204020204" pitchFamily="34" charset="-122"/>
              </a:rPr>
              <a:t>催收员花样百出的催收手段让债务人不堪其扰。于是，债务人就有了一个新的需求：对付催债人、进行反催收。</a:t>
            </a:r>
            <a:endParaRPr lang="en-US" altLang="zh-CN" dirty="0">
              <a:latin typeface="微软雅黑" panose="020B0503020204020204" pitchFamily="34" charset="-122"/>
              <a:ea typeface="微软雅黑" panose="020B0503020204020204" pitchFamily="34" charset="-122"/>
            </a:endParaRPr>
          </a:p>
          <a:p>
            <a:pPr marL="1257300" lvl="2" indent="-342900">
              <a:lnSpc>
                <a:spcPct val="150000"/>
              </a:lnSpc>
              <a:buFont typeface="Wingdings" panose="05000000000000000000" pitchFamily="2" charset="2"/>
              <a:buChar char="u"/>
            </a:pPr>
            <a:r>
              <a:rPr lang="zh-CN" altLang="zh-CN" dirty="0">
                <a:latin typeface="微软雅黑" panose="020B0503020204020204" pitchFamily="34" charset="-122"/>
                <a:ea typeface="微软雅黑" panose="020B0503020204020204" pitchFamily="34" charset="-122"/>
              </a:rPr>
              <a:t>起初，许多有逃债需求的债务人借助网络互通有无，共享反催收资源，抱团取暖</a:t>
            </a:r>
            <a:endParaRPr lang="en-US" altLang="zh-CN" sz="2000" b="1" dirty="0">
              <a:latin typeface="微软雅黑" panose="020B0503020204020204" pitchFamily="34" charset="-122"/>
              <a:ea typeface="微软雅黑" panose="020B0503020204020204" pitchFamily="34" charset="-122"/>
            </a:endParaRPr>
          </a:p>
        </p:txBody>
      </p:sp>
      <p:pic>
        <p:nvPicPr>
          <p:cNvPr id="4" name="图片 3">
            <a:extLst>
              <a:ext uri="{FF2B5EF4-FFF2-40B4-BE49-F238E27FC236}">
                <a16:creationId xmlns:a16="http://schemas.microsoft.com/office/drawing/2014/main" id="{8BFF9296-9D6A-4627-A104-E29043C4848F}"/>
              </a:ext>
            </a:extLst>
          </p:cNvPr>
          <p:cNvPicPr/>
          <p:nvPr/>
        </p:nvPicPr>
        <p:blipFill rotWithShape="1">
          <a:blip r:embed="rId3" cstate="print">
            <a:extLst>
              <a:ext uri="{28A0092B-C50C-407E-A947-70E740481C1C}">
                <a14:useLocalDpi xmlns:a14="http://schemas.microsoft.com/office/drawing/2010/main" val="0"/>
              </a:ext>
            </a:extLst>
          </a:blip>
          <a:srcRect t="3618" b="39242"/>
          <a:stretch/>
        </p:blipFill>
        <p:spPr bwMode="auto">
          <a:xfrm>
            <a:off x="3393440" y="2794469"/>
            <a:ext cx="2377440" cy="3276373"/>
          </a:xfrm>
          <a:prstGeom prst="rect">
            <a:avLst/>
          </a:prstGeom>
          <a:noFill/>
          <a:ln>
            <a:noFill/>
          </a:ln>
          <a:extLst>
            <a:ext uri="{53640926-AAD7-44D8-BBD7-CCE9431645EC}">
              <a14:shadowObscured xmlns:a14="http://schemas.microsoft.com/office/drawing/2010/main"/>
            </a:ext>
          </a:extLst>
        </p:spPr>
      </p:pic>
      <p:pic>
        <p:nvPicPr>
          <p:cNvPr id="5" name="图片 4">
            <a:extLst>
              <a:ext uri="{FF2B5EF4-FFF2-40B4-BE49-F238E27FC236}">
                <a16:creationId xmlns:a16="http://schemas.microsoft.com/office/drawing/2014/main" id="{CDA3C419-3121-4389-AE38-593B563AA58C}"/>
              </a:ext>
            </a:extLst>
          </p:cNvPr>
          <p:cNvPicPr/>
          <p:nvPr/>
        </p:nvPicPr>
        <p:blipFill rotWithShape="1">
          <a:blip r:embed="rId4" cstate="print">
            <a:extLst>
              <a:ext uri="{28A0092B-C50C-407E-A947-70E740481C1C}">
                <a14:useLocalDpi xmlns:a14="http://schemas.microsoft.com/office/drawing/2010/main" val="0"/>
              </a:ext>
            </a:extLst>
          </a:blip>
          <a:srcRect t="4208" b="37964"/>
          <a:stretch/>
        </p:blipFill>
        <p:spPr bwMode="auto">
          <a:xfrm>
            <a:off x="6096000" y="2860743"/>
            <a:ext cx="2758440" cy="3276372"/>
          </a:xfrm>
          <a:prstGeom prst="rect">
            <a:avLst/>
          </a:prstGeom>
          <a:noFill/>
          <a:ln>
            <a:noFill/>
          </a:ln>
          <a:extLst>
            <a:ext uri="{53640926-AAD7-44D8-BBD7-CCE9431645EC}">
              <a14:shadowObscured xmlns:a14="http://schemas.microsoft.com/office/drawing/2010/main"/>
            </a:ext>
          </a:extLst>
        </p:spPr>
      </p:pic>
      <p:sp>
        <p:nvSpPr>
          <p:cNvPr id="3" name="矩形 2">
            <a:extLst>
              <a:ext uri="{FF2B5EF4-FFF2-40B4-BE49-F238E27FC236}">
                <a16:creationId xmlns:a16="http://schemas.microsoft.com/office/drawing/2014/main" id="{C34C89C4-09D8-425D-8096-80FABC3BCAAE}"/>
              </a:ext>
            </a:extLst>
          </p:cNvPr>
          <p:cNvSpPr/>
          <p:nvPr/>
        </p:nvSpPr>
        <p:spPr>
          <a:xfrm>
            <a:off x="8854440" y="5766508"/>
            <a:ext cx="2589170" cy="276999"/>
          </a:xfrm>
          <a:prstGeom prst="rect">
            <a:avLst/>
          </a:prstGeom>
        </p:spPr>
        <p:txBody>
          <a:bodyPr wrap="none">
            <a:spAutoFit/>
          </a:bodyPr>
          <a:lstStyle/>
          <a:p>
            <a:r>
              <a:rPr lang="zh-CN" altLang="zh-CN" sz="12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搜索“反催”的</a:t>
            </a:r>
            <a:r>
              <a:rPr lang="en-US" altLang="zh-CN" sz="12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QQ</a:t>
            </a:r>
            <a:r>
              <a:rPr lang="zh-CN" altLang="zh-CN" sz="12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群结果（部分）</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F1F2379A-66EE-498E-961F-51B9BFEAF1DD}"/>
              </a:ext>
            </a:extLst>
          </p:cNvPr>
          <p:cNvSpPr txBox="1"/>
          <p:nvPr/>
        </p:nvSpPr>
        <p:spPr>
          <a:xfrm>
            <a:off x="11582402" y="6299200"/>
            <a:ext cx="609598"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16</a:t>
            </a:r>
          </a:p>
        </p:txBody>
      </p:sp>
    </p:spTree>
    <p:extLst>
      <p:ext uri="{BB962C8B-B14F-4D97-AF65-F5344CB8AC3E}">
        <p14:creationId xmlns:p14="http://schemas.microsoft.com/office/powerpoint/2010/main" val="41869720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5488897" cy="4770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6/</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正与邪：催收中的经典案例</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2" name="矩形 1">
            <a:extLst>
              <a:ext uri="{FF2B5EF4-FFF2-40B4-BE49-F238E27FC236}">
                <a16:creationId xmlns:a16="http://schemas.microsoft.com/office/drawing/2014/main" id="{DA74D8FF-677A-4ECE-BEEE-06E4A4645AEE}"/>
              </a:ext>
            </a:extLst>
          </p:cNvPr>
          <p:cNvSpPr/>
          <p:nvPr/>
        </p:nvSpPr>
        <p:spPr>
          <a:xfrm>
            <a:off x="497840" y="735048"/>
            <a:ext cx="10972800" cy="5256375"/>
          </a:xfrm>
          <a:prstGeom prst="rect">
            <a:avLst/>
          </a:prstGeom>
        </p:spPr>
        <p:txBody>
          <a:bodyPr wrap="square">
            <a:spAutoFit/>
          </a:bodyPr>
          <a:lstStyle/>
          <a:p>
            <a:pPr>
              <a:lnSpc>
                <a:spcPct val="200000"/>
              </a:lnSpc>
            </a:pP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5</a:t>
            </a:r>
            <a:r>
              <a:rPr lang="zh-CN" altLang="en-US" sz="2400" b="1" dirty="0">
                <a:latin typeface="微软雅黑" panose="020B0503020204020204" pitchFamily="34" charset="-122"/>
                <a:ea typeface="微软雅黑" panose="020B0503020204020204" pitchFamily="34" charset="-122"/>
              </a:rPr>
              <a:t>）“催收”催出了“反催收”</a:t>
            </a:r>
            <a:endParaRPr lang="en-US" altLang="zh-CN" sz="2400" b="1" dirty="0">
              <a:latin typeface="微软雅黑" panose="020B0503020204020204" pitchFamily="34" charset="-122"/>
              <a:ea typeface="微软雅黑" panose="020B0503020204020204" pitchFamily="34" charset="-122"/>
            </a:endParaRPr>
          </a:p>
          <a:p>
            <a:pPr marL="800100" lvl="1" indent="-342900">
              <a:lnSpc>
                <a:spcPct val="150000"/>
              </a:lnSpc>
              <a:spcAft>
                <a:spcPts val="600"/>
              </a:spcAft>
              <a:buFont typeface="Wingdings" panose="05000000000000000000" pitchFamily="2" charset="2"/>
              <a:buChar char="u"/>
            </a:pPr>
            <a:r>
              <a:rPr lang="zh-CN" altLang="en-US"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反催收</a:t>
            </a:r>
            <a:r>
              <a:rPr lang="zh-CN" altLang="en-US"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行业</a:t>
            </a:r>
            <a:r>
              <a:rPr lang="zh-CN" altLang="en-US" dirty="0">
                <a:latin typeface="微软雅黑" panose="020B0503020204020204" pitchFamily="34" charset="-122"/>
                <a:ea typeface="微软雅黑" panose="020B0503020204020204" pitchFamily="34" charset="-122"/>
              </a:rPr>
              <a:t>应运而生。</a:t>
            </a:r>
            <a:r>
              <a:rPr lang="zh-CN" altLang="zh-CN" dirty="0">
                <a:latin typeface="微软雅黑" panose="020B0503020204020204" pitchFamily="34" charset="-122"/>
                <a:ea typeface="微软雅黑" panose="020B0503020204020204" pitchFamily="34" charset="-122"/>
              </a:rPr>
              <a:t>“反催收”是以</a:t>
            </a:r>
            <a:r>
              <a:rPr lang="zh-CN" altLang="zh-CN" b="1" dirty="0">
                <a:solidFill>
                  <a:srgbClr val="002060"/>
                </a:solidFill>
                <a:latin typeface="微软雅黑" panose="020B0503020204020204" pitchFamily="34" charset="-122"/>
                <a:ea typeface="微软雅黑" panose="020B0503020204020204" pitchFamily="34" charset="-122"/>
              </a:rPr>
              <a:t>帮助债务人</a:t>
            </a:r>
            <a:r>
              <a:rPr lang="zh-CN" altLang="zh-CN" dirty="0">
                <a:latin typeface="微软雅黑" panose="020B0503020204020204" pitchFamily="34" charset="-122"/>
                <a:ea typeface="微软雅黑" panose="020B0503020204020204" pitchFamily="34" charset="-122"/>
              </a:rPr>
              <a:t>（其中不乏老赖）</a:t>
            </a:r>
            <a:r>
              <a:rPr lang="zh-CN" altLang="zh-CN" b="1" dirty="0">
                <a:solidFill>
                  <a:srgbClr val="002060"/>
                </a:solidFill>
                <a:latin typeface="微软雅黑" panose="020B0503020204020204" pitchFamily="34" charset="-122"/>
                <a:ea typeface="微软雅黑" panose="020B0503020204020204" pitchFamily="34" charset="-122"/>
              </a:rPr>
              <a:t>延期还款、减免逾期息费、最大程度少还钱为目的</a:t>
            </a:r>
            <a:r>
              <a:rPr lang="zh-CN" altLang="zh-CN" dirty="0">
                <a:latin typeface="微软雅黑" panose="020B0503020204020204" pitchFamily="34" charset="-122"/>
                <a:ea typeface="微软雅黑" panose="020B0503020204020204" pitchFamily="34" charset="-122"/>
              </a:rPr>
              <a:t>的专业组织。很多反催收公司宣称可以帮助客户“停缴高额违约金、利息”、“减免还款金”，甚至“保护客户剩余资产不被强拍、低拍”。他们的收入是根据债务减免额收取一定比例的费用。</a:t>
            </a:r>
            <a:endParaRPr lang="en-US" altLang="zh-CN" dirty="0">
              <a:latin typeface="微软雅黑" panose="020B0503020204020204" pitchFamily="34" charset="-122"/>
              <a:ea typeface="微软雅黑" panose="020B0503020204020204" pitchFamily="34" charset="-122"/>
            </a:endParaRPr>
          </a:p>
          <a:p>
            <a:pPr marL="800100" lvl="1" indent="-342900">
              <a:lnSpc>
                <a:spcPct val="200000"/>
              </a:lnSpc>
              <a:buFont typeface="Wingdings" panose="05000000000000000000" pitchFamily="2" charset="2"/>
              <a:buChar char="u"/>
            </a:pPr>
            <a:r>
              <a:rPr lang="zh-CN" altLang="zh-CN" b="1" dirty="0">
                <a:latin typeface="微软雅黑" panose="020B0503020204020204" pitchFamily="34" charset="-122"/>
                <a:ea typeface="微软雅黑" panose="020B0503020204020204" pitchFamily="34" charset="-122"/>
              </a:rPr>
              <a:t>反催收组织的法宝就是：</a:t>
            </a:r>
            <a:r>
              <a:rPr lang="zh-CN" altLang="zh-CN" b="1" dirty="0">
                <a:solidFill>
                  <a:srgbClr val="C00000"/>
                </a:solidFill>
                <a:latin typeface="微软雅黑" panose="020B0503020204020204" pitchFamily="34" charset="-122"/>
                <a:ea typeface="微软雅黑" panose="020B0503020204020204" pitchFamily="34" charset="-122"/>
              </a:rPr>
              <a:t>投诉</a:t>
            </a:r>
            <a:r>
              <a:rPr lang="zh-CN" altLang="zh-CN" dirty="0">
                <a:latin typeface="微软雅黑" panose="020B0503020204020204" pitchFamily="34" charset="-122"/>
                <a:ea typeface="微软雅黑" panose="020B0503020204020204" pitchFamily="34" charset="-122"/>
              </a:rPr>
              <a:t>。可以分为向甲方、媒体、相关部门投诉</a:t>
            </a:r>
            <a:endParaRPr lang="en-US" altLang="zh-CN" dirty="0">
              <a:latin typeface="微软雅黑" panose="020B0503020204020204" pitchFamily="34" charset="-122"/>
              <a:ea typeface="微软雅黑" panose="020B0503020204020204" pitchFamily="34" charset="-122"/>
            </a:endParaRPr>
          </a:p>
          <a:p>
            <a:pPr lvl="1">
              <a:lnSpc>
                <a:spcPct val="200000"/>
              </a:lnSpc>
            </a:pP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甲方爸爸通常是银行零售贷款、信用卡、保险公司、融资担保公司、互联网巨头等正规金融机构，</a:t>
            </a:r>
            <a:endParaRPr lang="en-US" altLang="zh-CN" dirty="0">
              <a:latin typeface="微软雅黑" panose="020B0503020204020204" pitchFamily="34" charset="-122"/>
              <a:ea typeface="微软雅黑" panose="020B0503020204020204" pitchFamily="34" charset="-122"/>
            </a:endParaRPr>
          </a:p>
          <a:p>
            <a:pPr lvl="1">
              <a:lnSpc>
                <a:spcPct val="200000"/>
              </a:lnSpc>
            </a:pP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他们更怕被消费者以催债为理由投诉。</a:t>
            </a:r>
            <a:endParaRPr lang="en-US" altLang="zh-CN" dirty="0">
              <a:latin typeface="微软雅黑" panose="020B0503020204020204" pitchFamily="34" charset="-122"/>
              <a:ea typeface="微软雅黑" panose="020B0503020204020204" pitchFamily="34" charset="-122"/>
            </a:endParaRPr>
          </a:p>
          <a:p>
            <a:pPr marL="800100" lvl="1" indent="-342900">
              <a:lnSpc>
                <a:spcPct val="200000"/>
              </a:lnSpc>
              <a:buFont typeface="Wingdings" panose="05000000000000000000" pitchFamily="2" charset="2"/>
              <a:buChar char="u"/>
            </a:pPr>
            <a:r>
              <a:rPr lang="zh-CN" altLang="zh-CN" dirty="0">
                <a:latin typeface="微软雅黑" panose="020B0503020204020204" pitchFamily="34" charset="-122"/>
                <a:ea typeface="微软雅黑" panose="020B0503020204020204" pitchFamily="34" charset="-122"/>
              </a:rPr>
              <a:t>目前中国尚未出台催收领域的细则，更没有关于反催收的细则。很多时候，“催收员”与“反催收员”也不知道法律的红线到底在哪里，到底怎样的行为是合规的。</a:t>
            </a:r>
            <a:endParaRPr lang="en-US" altLang="zh-CN" sz="2000" b="1"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9B6C46D1-723D-4BDF-8996-DF217F36B491}"/>
              </a:ext>
            </a:extLst>
          </p:cNvPr>
          <p:cNvSpPr txBox="1"/>
          <p:nvPr/>
        </p:nvSpPr>
        <p:spPr>
          <a:xfrm>
            <a:off x="11582402" y="6299200"/>
            <a:ext cx="609598"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17</a:t>
            </a:r>
          </a:p>
        </p:txBody>
      </p:sp>
    </p:spTree>
    <p:extLst>
      <p:ext uri="{BB962C8B-B14F-4D97-AF65-F5344CB8AC3E}">
        <p14:creationId xmlns:p14="http://schemas.microsoft.com/office/powerpoint/2010/main" val="141950784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8577537" cy="4770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7/</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催债者与借款者的暴力冲突中，谁更可能被打死？</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2" name="矩形 1">
            <a:extLst>
              <a:ext uri="{FF2B5EF4-FFF2-40B4-BE49-F238E27FC236}">
                <a16:creationId xmlns:a16="http://schemas.microsoft.com/office/drawing/2014/main" id="{DA74D8FF-677A-4ECE-BEEE-06E4A4645AEE}"/>
              </a:ext>
            </a:extLst>
          </p:cNvPr>
          <p:cNvSpPr/>
          <p:nvPr/>
        </p:nvSpPr>
        <p:spPr>
          <a:xfrm>
            <a:off x="688383" y="836710"/>
            <a:ext cx="10972800" cy="1230593"/>
          </a:xfrm>
          <a:prstGeom prst="rect">
            <a:avLst/>
          </a:prstGeom>
        </p:spPr>
        <p:txBody>
          <a:bodyPr wrap="square">
            <a:spAutoFit/>
          </a:bodyPr>
          <a:lstStyle/>
          <a:p>
            <a:pPr marL="342900" indent="-342900">
              <a:lnSpc>
                <a:spcPct val="200000"/>
              </a:lnSpc>
              <a:buFont typeface="Wingdings" panose="05000000000000000000" pitchFamily="2" charset="2"/>
              <a:buChar char="u"/>
            </a:pPr>
            <a:r>
              <a:rPr lang="zh-CN" altLang="zh-CN" sz="2000" dirty="0">
                <a:latin typeface="微软雅黑" panose="020B0503020204020204" pitchFamily="34" charset="-122"/>
                <a:ea typeface="微软雅黑" panose="020B0503020204020204" pitchFamily="34" charset="-122"/>
              </a:rPr>
              <a:t>随着金融改革的推进，对民间金融特别是，与催收行业密切相关的高利贷再次引发关注。 中国社会有一种重要的误解就是将</a:t>
            </a:r>
            <a:r>
              <a:rPr lang="zh-CN" altLang="zh-CN" sz="2000" b="1" dirty="0">
                <a:solidFill>
                  <a:srgbClr val="C00000"/>
                </a:solidFill>
                <a:latin typeface="微软雅黑" panose="020B0503020204020204" pitchFamily="34" charset="-122"/>
                <a:ea typeface="微软雅黑" panose="020B0503020204020204" pitchFamily="34" charset="-122"/>
              </a:rPr>
              <a:t>“催款、高利贷“</a:t>
            </a:r>
            <a:r>
              <a:rPr lang="zh-CN" altLang="zh-CN" sz="2000" b="1" dirty="0">
                <a:latin typeface="微软雅黑" panose="020B0503020204020204" pitchFamily="34" charset="-122"/>
                <a:ea typeface="微软雅黑" panose="020B0503020204020204" pitchFamily="34" charset="-122"/>
              </a:rPr>
              <a:t>和</a:t>
            </a:r>
            <a:r>
              <a:rPr lang="zh-CN" altLang="zh-CN" sz="2000" b="1" dirty="0">
                <a:solidFill>
                  <a:srgbClr val="C00000"/>
                </a:solidFill>
                <a:latin typeface="微软雅黑" panose="020B0503020204020204" pitchFamily="34" charset="-122"/>
                <a:ea typeface="微软雅黑" panose="020B0503020204020204" pitchFamily="34" charset="-122"/>
              </a:rPr>
              <a:t>”剥削、压迫“</a:t>
            </a:r>
            <a:r>
              <a:rPr lang="zh-CN" altLang="zh-CN" sz="2000" dirty="0">
                <a:latin typeface="微软雅黑" panose="020B0503020204020204" pitchFamily="34" charset="-122"/>
                <a:ea typeface="微软雅黑" panose="020B0503020204020204" pitchFamily="34" charset="-122"/>
              </a:rPr>
              <a:t>等同起来。</a:t>
            </a:r>
            <a:endParaRPr lang="zh-CN" altLang="zh-CN" sz="2000" i="1" dirty="0">
              <a:latin typeface="微软雅黑" panose="020B0503020204020204" pitchFamily="34" charset="-122"/>
              <a:ea typeface="微软雅黑" panose="020B0503020204020204" pitchFamily="34" charset="-122"/>
            </a:endParaRPr>
          </a:p>
        </p:txBody>
      </p:sp>
      <p:grpSp>
        <p:nvGrpSpPr>
          <p:cNvPr id="4" name="组合 3">
            <a:extLst>
              <a:ext uri="{FF2B5EF4-FFF2-40B4-BE49-F238E27FC236}">
                <a16:creationId xmlns:a16="http://schemas.microsoft.com/office/drawing/2014/main" id="{636242B1-8660-463C-99F0-7BED7B473A2D}"/>
              </a:ext>
            </a:extLst>
          </p:cNvPr>
          <p:cNvGrpSpPr/>
          <p:nvPr/>
        </p:nvGrpSpPr>
        <p:grpSpPr>
          <a:xfrm>
            <a:off x="1778000" y="2336800"/>
            <a:ext cx="8224837" cy="3749040"/>
            <a:chOff x="0" y="0"/>
            <a:chExt cx="5691370" cy="2982595"/>
          </a:xfrm>
        </p:grpSpPr>
        <p:pic>
          <p:nvPicPr>
            <p:cNvPr id="5" name="图片 4">
              <a:extLst>
                <a:ext uri="{FF2B5EF4-FFF2-40B4-BE49-F238E27FC236}">
                  <a16:creationId xmlns:a16="http://schemas.microsoft.com/office/drawing/2014/main" id="{3210C28A-E388-46E8-904C-1A8074A67AE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028"/>
              <a:ext cx="2774315" cy="2973705"/>
            </a:xfrm>
            <a:prstGeom prst="rect">
              <a:avLst/>
            </a:prstGeom>
            <a:noFill/>
            <a:ln>
              <a:noFill/>
            </a:ln>
          </p:spPr>
        </p:pic>
        <p:pic>
          <p:nvPicPr>
            <p:cNvPr id="6" name="图片 5">
              <a:extLst>
                <a:ext uri="{FF2B5EF4-FFF2-40B4-BE49-F238E27FC236}">
                  <a16:creationId xmlns:a16="http://schemas.microsoft.com/office/drawing/2014/main" id="{BC191F72-D502-4981-AB43-AEE3901270B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15785" y="0"/>
              <a:ext cx="2775585" cy="2982595"/>
            </a:xfrm>
            <a:prstGeom prst="rect">
              <a:avLst/>
            </a:prstGeom>
            <a:noFill/>
            <a:ln>
              <a:noFill/>
            </a:ln>
          </p:spPr>
        </p:pic>
      </p:grpSp>
      <p:sp>
        <p:nvSpPr>
          <p:cNvPr id="7" name="文本框 6">
            <a:extLst>
              <a:ext uri="{FF2B5EF4-FFF2-40B4-BE49-F238E27FC236}">
                <a16:creationId xmlns:a16="http://schemas.microsoft.com/office/drawing/2014/main" id="{589B0235-E47D-4718-B3C2-EE00A567319A}"/>
              </a:ext>
            </a:extLst>
          </p:cNvPr>
          <p:cNvSpPr txBox="1"/>
          <p:nvPr/>
        </p:nvSpPr>
        <p:spPr>
          <a:xfrm>
            <a:off x="11582402" y="6299200"/>
            <a:ext cx="609598"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18</a:t>
            </a:r>
          </a:p>
        </p:txBody>
      </p:sp>
    </p:spTree>
    <p:extLst>
      <p:ext uri="{BB962C8B-B14F-4D97-AF65-F5344CB8AC3E}">
        <p14:creationId xmlns:p14="http://schemas.microsoft.com/office/powerpoint/2010/main" val="42806529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8577537" cy="4770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7/</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催债者与借款者的暴力冲突中，谁更可能被打死？</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2" name="矩形 1">
            <a:extLst>
              <a:ext uri="{FF2B5EF4-FFF2-40B4-BE49-F238E27FC236}">
                <a16:creationId xmlns:a16="http://schemas.microsoft.com/office/drawing/2014/main" id="{DA74D8FF-677A-4ECE-BEEE-06E4A4645AEE}"/>
              </a:ext>
            </a:extLst>
          </p:cNvPr>
          <p:cNvSpPr/>
          <p:nvPr/>
        </p:nvSpPr>
        <p:spPr>
          <a:xfrm>
            <a:off x="840783" y="1157835"/>
            <a:ext cx="10972800" cy="3692806"/>
          </a:xfrm>
          <a:prstGeom prst="rect">
            <a:avLst/>
          </a:prstGeom>
        </p:spPr>
        <p:txBody>
          <a:bodyPr wrap="square">
            <a:spAutoFit/>
          </a:bodyPr>
          <a:lstStyle/>
          <a:p>
            <a:pPr marL="342900" indent="-342900">
              <a:lnSpc>
                <a:spcPct val="200000"/>
              </a:lnSpc>
              <a:buFont typeface="Wingdings" panose="05000000000000000000" pitchFamily="2" charset="2"/>
              <a:buChar char="u"/>
            </a:pPr>
            <a:r>
              <a:rPr lang="zh-CN" altLang="zh-CN" sz="2000" dirty="0">
                <a:latin typeface="微软雅黑" panose="020B0503020204020204" pitchFamily="34" charset="-122"/>
                <a:ea typeface="微软雅黑" panose="020B0503020204020204" pitchFamily="34" charset="-122"/>
              </a:rPr>
              <a:t>香港大学金融学教授陈志武和他的研究团队，在</a:t>
            </a:r>
            <a:r>
              <a:rPr lang="en-US" altLang="zh-CN" sz="2000" dirty="0">
                <a:latin typeface="微软雅黑" panose="020B0503020204020204" pitchFamily="34" charset="-122"/>
                <a:ea typeface="微软雅黑" panose="020B0503020204020204" pitchFamily="34" charset="-122"/>
              </a:rPr>
              <a:t>2014</a:t>
            </a:r>
            <a:r>
              <a:rPr lang="zh-CN" altLang="zh-CN" sz="2000" dirty="0">
                <a:latin typeface="微软雅黑" panose="020B0503020204020204" pitchFamily="34" charset="-122"/>
                <a:ea typeface="微软雅黑" panose="020B0503020204020204" pitchFamily="34" charset="-122"/>
              </a:rPr>
              <a:t>年发表于《经济研究》的一篇论文中研究了清朝将近</a:t>
            </a:r>
            <a:r>
              <a:rPr lang="en-US" altLang="zh-CN" sz="2000" dirty="0">
                <a:latin typeface="微软雅黑" panose="020B0503020204020204" pitchFamily="34" charset="-122"/>
                <a:ea typeface="微软雅黑" panose="020B0503020204020204" pitchFamily="34" charset="-122"/>
              </a:rPr>
              <a:t>5000</a:t>
            </a:r>
            <a:r>
              <a:rPr lang="zh-CN" altLang="zh-CN" sz="2000" dirty="0">
                <a:latin typeface="微软雅黑" panose="020B0503020204020204" pitchFamily="34" charset="-122"/>
                <a:ea typeface="微软雅黑" panose="020B0503020204020204" pitchFamily="34" charset="-122"/>
              </a:rPr>
              <a:t>个由于借贷引发的命案案例</a:t>
            </a:r>
            <a:endParaRPr lang="en-US" altLang="zh-CN" sz="2000" dirty="0">
              <a:latin typeface="微软雅黑" panose="020B0503020204020204" pitchFamily="34" charset="-122"/>
              <a:ea typeface="微软雅黑" panose="020B0503020204020204" pitchFamily="34" charset="-122"/>
            </a:endParaRPr>
          </a:p>
          <a:p>
            <a:pPr marL="342900" indent="-342900">
              <a:lnSpc>
                <a:spcPct val="200000"/>
              </a:lnSpc>
              <a:buFont typeface="Wingdings" panose="05000000000000000000" pitchFamily="2" charset="2"/>
              <a:buChar char="p"/>
            </a:pPr>
            <a:r>
              <a:rPr lang="zh-CN" altLang="zh-CN" sz="2000" b="1" dirty="0">
                <a:solidFill>
                  <a:srgbClr val="C00000"/>
                </a:solidFill>
                <a:latin typeface="微软雅黑" panose="020B0503020204020204" pitchFamily="34" charset="-122"/>
                <a:ea typeface="微软雅黑" panose="020B0503020204020204" pitchFamily="34" charset="-122"/>
              </a:rPr>
              <a:t>一旦发生命案，被打死那一方更可能是催款方，还是借款方呢？</a:t>
            </a:r>
            <a:endParaRPr lang="en-US" altLang="zh-CN" sz="2000" b="1" dirty="0">
              <a:solidFill>
                <a:srgbClr val="C00000"/>
              </a:solidFill>
              <a:latin typeface="微软雅黑" panose="020B0503020204020204" pitchFamily="34" charset="-122"/>
              <a:ea typeface="微软雅黑" panose="020B0503020204020204" pitchFamily="34" charset="-122"/>
            </a:endParaRPr>
          </a:p>
          <a:p>
            <a:pPr marL="800100" lvl="1" indent="-342900">
              <a:lnSpc>
                <a:spcPct val="200000"/>
              </a:lnSpc>
              <a:buFont typeface="Arial" panose="020B0604020202020204" pitchFamily="34" charset="0"/>
              <a:buChar char="•"/>
            </a:pPr>
            <a:r>
              <a:rPr lang="zh-CN" altLang="zh-CN" sz="2000" dirty="0">
                <a:latin typeface="微软雅黑" panose="020B0503020204020204" pitchFamily="34" charset="-122"/>
                <a:ea typeface="微软雅黑" panose="020B0503020204020204" pitchFamily="34" charset="-122"/>
              </a:rPr>
              <a:t>这里面两种情况皆有可能。第一种情况，如果催款方是黑恶势力、凶残歹毒，杀人不眨眼，那么借款方被打死的概率应该比较大。第二种情况，如果催款方打死了借贷方，这贷款就更加拿不回来了，并且自己还会被牵扯到人命官司。</a:t>
            </a:r>
          </a:p>
        </p:txBody>
      </p:sp>
      <p:sp>
        <p:nvSpPr>
          <p:cNvPr id="4" name="文本框 3">
            <a:extLst>
              <a:ext uri="{FF2B5EF4-FFF2-40B4-BE49-F238E27FC236}">
                <a16:creationId xmlns:a16="http://schemas.microsoft.com/office/drawing/2014/main" id="{94B1567C-CE83-481B-9D97-5847632A3933}"/>
              </a:ext>
            </a:extLst>
          </p:cNvPr>
          <p:cNvSpPr txBox="1"/>
          <p:nvPr/>
        </p:nvSpPr>
        <p:spPr>
          <a:xfrm>
            <a:off x="11582402" y="6299200"/>
            <a:ext cx="609598"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19</a:t>
            </a:r>
          </a:p>
        </p:txBody>
      </p:sp>
    </p:spTree>
    <p:extLst>
      <p:ext uri="{BB962C8B-B14F-4D97-AF65-F5344CB8AC3E}">
        <p14:creationId xmlns:p14="http://schemas.microsoft.com/office/powerpoint/2010/main" val="23053917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8577537" cy="4770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7/</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催债者与借款者的暴力冲突中，谁更可能被打死？</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2" name="矩形 1">
            <a:extLst>
              <a:ext uri="{FF2B5EF4-FFF2-40B4-BE49-F238E27FC236}">
                <a16:creationId xmlns:a16="http://schemas.microsoft.com/office/drawing/2014/main" id="{DA74D8FF-677A-4ECE-BEEE-06E4A4645AEE}"/>
              </a:ext>
            </a:extLst>
          </p:cNvPr>
          <p:cNvSpPr/>
          <p:nvPr/>
        </p:nvSpPr>
        <p:spPr>
          <a:xfrm>
            <a:off x="373423" y="1101696"/>
            <a:ext cx="6068017" cy="4654608"/>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zh-CN" sz="2000" dirty="0">
                <a:latin typeface="微软雅黑" panose="020B0503020204020204" pitchFamily="34" charset="-122"/>
                <a:ea typeface="微软雅黑" panose="020B0503020204020204" pitchFamily="34" charset="-122"/>
              </a:rPr>
              <a:t>陈志武教授的研究发现这么几个有意思的事情。</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zh-CN" sz="2000" dirty="0">
                <a:latin typeface="微软雅黑" panose="020B0503020204020204" pitchFamily="34" charset="-122"/>
                <a:ea typeface="微软雅黑" panose="020B0503020204020204" pitchFamily="34" charset="-122"/>
              </a:rPr>
              <a:t>第一，如果贷款中没有利息 ，</a:t>
            </a:r>
            <a:r>
              <a:rPr lang="en-US" altLang="zh-CN" sz="2000" dirty="0">
                <a:latin typeface="微软雅黑" panose="020B0503020204020204" pitchFamily="34" charset="-122"/>
                <a:ea typeface="微软雅黑" panose="020B0503020204020204" pitchFamily="34" charset="-122"/>
              </a:rPr>
              <a:t>6</a:t>
            </a:r>
            <a:r>
              <a:rPr lang="zh-CN" altLang="zh-CN" sz="2000" dirty="0">
                <a:latin typeface="微软雅黑" panose="020B0503020204020204" pitchFamily="34" charset="-122"/>
                <a:ea typeface="微软雅黑" panose="020B0503020204020204" pitchFamily="34" charset="-122"/>
              </a:rPr>
              <a:t>成的血案中是借款方被打死，</a:t>
            </a:r>
            <a:r>
              <a:rPr lang="en-US" altLang="zh-CN" sz="2000" dirty="0">
                <a:latin typeface="微软雅黑" panose="020B0503020204020204" pitchFamily="34" charset="-122"/>
                <a:ea typeface="微软雅黑" panose="020B0503020204020204" pitchFamily="34" charset="-122"/>
              </a:rPr>
              <a:t>4</a:t>
            </a:r>
            <a:r>
              <a:rPr lang="zh-CN" altLang="zh-CN" sz="2000" dirty="0">
                <a:latin typeface="微软雅黑" panose="020B0503020204020204" pitchFamily="34" charset="-122"/>
                <a:ea typeface="微软雅黑" panose="020B0503020204020204" pitchFamily="34" charset="-122"/>
              </a:rPr>
              <a:t>成是催款方被打死。</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zh-CN" sz="2000" dirty="0">
                <a:latin typeface="微软雅黑" panose="020B0503020204020204" pitchFamily="34" charset="-122"/>
                <a:ea typeface="微软雅黑" panose="020B0503020204020204" pitchFamily="34" charset="-122"/>
              </a:rPr>
              <a:t>第二，如果借款利息大于</a:t>
            </a:r>
            <a:r>
              <a:rPr lang="en-US" altLang="zh-CN" sz="2000" dirty="0">
                <a:latin typeface="微软雅黑" panose="020B0503020204020204" pitchFamily="34" charset="-122"/>
                <a:ea typeface="微软雅黑" panose="020B0503020204020204" pitchFamily="34" charset="-122"/>
              </a:rPr>
              <a:t>0</a:t>
            </a:r>
            <a:r>
              <a:rPr lang="zh-CN" altLang="zh-CN" sz="2000" dirty="0">
                <a:latin typeface="微软雅黑" panose="020B0503020204020204" pitchFamily="34" charset="-122"/>
                <a:ea typeface="微软雅黑" panose="020B0503020204020204" pitchFamily="34" charset="-122"/>
              </a:rPr>
              <a:t>，情况正好反转。</a:t>
            </a:r>
            <a:r>
              <a:rPr lang="en-US" altLang="zh-CN" sz="2000" dirty="0">
                <a:latin typeface="微软雅黑" panose="020B0503020204020204" pitchFamily="34" charset="-122"/>
                <a:ea typeface="微软雅黑" panose="020B0503020204020204" pitchFamily="34" charset="-122"/>
              </a:rPr>
              <a:t>6</a:t>
            </a:r>
            <a:r>
              <a:rPr lang="zh-CN" altLang="zh-CN" sz="2000" dirty="0">
                <a:latin typeface="微软雅黑" panose="020B0503020204020204" pitchFamily="34" charset="-122"/>
                <a:ea typeface="微软雅黑" panose="020B0503020204020204" pitchFamily="34" charset="-122"/>
              </a:rPr>
              <a:t>成的情况是催款方被打死的情况，</a:t>
            </a:r>
            <a:r>
              <a:rPr lang="en-US" altLang="zh-CN" sz="2000" dirty="0">
                <a:latin typeface="微软雅黑" panose="020B0503020204020204" pitchFamily="34" charset="-122"/>
                <a:ea typeface="微软雅黑" panose="020B0503020204020204" pitchFamily="34" charset="-122"/>
              </a:rPr>
              <a:t>4</a:t>
            </a:r>
            <a:r>
              <a:rPr lang="zh-CN" altLang="zh-CN" sz="2000" dirty="0">
                <a:latin typeface="微软雅黑" panose="020B0503020204020204" pitchFamily="34" charset="-122"/>
                <a:ea typeface="微软雅黑" panose="020B0503020204020204" pitchFamily="34" charset="-122"/>
              </a:rPr>
              <a:t>成是借款方被打死。</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zh-CN" sz="2000" dirty="0">
                <a:latin typeface="微软雅黑" panose="020B0503020204020204" pitchFamily="34" charset="-122"/>
                <a:ea typeface="微软雅黑" panose="020B0503020204020204" pitchFamily="34" charset="-122"/>
              </a:rPr>
              <a:t>第三，贷款利率越高，催款方被打死的概率就越高。</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u"/>
            </a:pPr>
            <a:r>
              <a:rPr lang="zh-CN" altLang="zh-CN" sz="2000" dirty="0">
                <a:latin typeface="微软雅黑" panose="020B0503020204020204" pitchFamily="34" charset="-122"/>
                <a:ea typeface="微软雅黑" panose="020B0503020204020204" pitchFamily="34" charset="-122"/>
              </a:rPr>
              <a:t>解释是这样的：在借贷两方的冲突中，</a:t>
            </a:r>
            <a:r>
              <a:rPr lang="zh-CN" altLang="zh-CN" sz="2000" b="1" dirty="0">
                <a:solidFill>
                  <a:srgbClr val="C00000"/>
                </a:solidFill>
                <a:latin typeface="微软雅黑" panose="020B0503020204020204" pitchFamily="34" charset="-122"/>
                <a:ea typeface="微软雅黑" panose="020B0503020204020204" pitchFamily="34" charset="-122"/>
              </a:rPr>
              <a:t>占据道德制高点的一方更容易肆无忌惮地使用暴力</a:t>
            </a:r>
            <a:endParaRPr lang="zh-CN" altLang="zh-CN" sz="2000" dirty="0">
              <a:latin typeface="微软雅黑" panose="020B0503020204020204" pitchFamily="34" charset="-122"/>
              <a:ea typeface="微软雅黑" panose="020B0503020204020204" pitchFamily="34" charset="-122"/>
            </a:endParaRPr>
          </a:p>
        </p:txBody>
      </p:sp>
      <p:pic>
        <p:nvPicPr>
          <p:cNvPr id="4" name="图片 3">
            <a:extLst>
              <a:ext uri="{FF2B5EF4-FFF2-40B4-BE49-F238E27FC236}">
                <a16:creationId xmlns:a16="http://schemas.microsoft.com/office/drawing/2014/main" id="{CC067CA7-13AE-45E4-B9D4-45F656EFDE2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561772" y="2082165"/>
            <a:ext cx="5152708" cy="3241676"/>
          </a:xfrm>
          <a:prstGeom prst="rect">
            <a:avLst/>
          </a:prstGeom>
          <a:noFill/>
          <a:ln>
            <a:noFill/>
          </a:ln>
        </p:spPr>
      </p:pic>
      <p:sp>
        <p:nvSpPr>
          <p:cNvPr id="5" name="文本框 4">
            <a:extLst>
              <a:ext uri="{FF2B5EF4-FFF2-40B4-BE49-F238E27FC236}">
                <a16:creationId xmlns:a16="http://schemas.microsoft.com/office/drawing/2014/main" id="{F09B52A0-5340-4934-B519-912FE25C40ED}"/>
              </a:ext>
            </a:extLst>
          </p:cNvPr>
          <p:cNvSpPr txBox="1"/>
          <p:nvPr/>
        </p:nvSpPr>
        <p:spPr>
          <a:xfrm>
            <a:off x="11582402" y="6299200"/>
            <a:ext cx="609598"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20</a:t>
            </a:r>
          </a:p>
        </p:txBody>
      </p:sp>
    </p:spTree>
    <p:extLst>
      <p:ext uri="{BB962C8B-B14F-4D97-AF65-F5344CB8AC3E}">
        <p14:creationId xmlns:p14="http://schemas.microsoft.com/office/powerpoint/2010/main" val="17400731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5488897" cy="4770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8/</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催完债的小结</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472439" y="907631"/>
            <a:ext cx="11303001" cy="4773743"/>
          </a:xfrm>
          <a:prstGeom prst="rect">
            <a:avLst/>
          </a:prstGeom>
        </p:spPr>
        <p:txBody>
          <a:bodyPr wrap="square">
            <a:spAutoFit/>
          </a:bodyPr>
          <a:lstStyle/>
          <a:p>
            <a:pPr marL="342900" lvl="0" indent="-342900">
              <a:lnSpc>
                <a:spcPct val="200000"/>
              </a:lnSpc>
              <a:buFont typeface="+mj-lt"/>
              <a:buAutoNum type="arabicPeriod"/>
            </a:pPr>
            <a:r>
              <a:rPr lang="zh-CN" altLang="zh-CN" sz="2000" dirty="0">
                <a:latin typeface="微软雅黑" panose="020B0503020204020204" pitchFamily="34" charset="-122"/>
                <a:ea typeface="微软雅黑" panose="020B0503020204020204" pitchFamily="34" charset="-122"/>
              </a:rPr>
              <a:t>催收行业有一套相对成熟的催债方式，有助于</a:t>
            </a:r>
            <a:r>
              <a:rPr lang="zh-CN" altLang="zh-CN" sz="2000" b="1" dirty="0">
                <a:solidFill>
                  <a:srgbClr val="C00000"/>
                </a:solidFill>
                <a:latin typeface="微软雅黑" panose="020B0503020204020204" pitchFamily="34" charset="-122"/>
                <a:ea typeface="微软雅黑" panose="020B0503020204020204" pitchFamily="34" charset="-122"/>
              </a:rPr>
              <a:t>降低金融行业催债成本</a:t>
            </a:r>
            <a:r>
              <a:rPr lang="zh-CN" altLang="zh-CN" sz="2000" dirty="0">
                <a:latin typeface="微软雅黑" panose="020B0503020204020204" pitchFamily="34" charset="-122"/>
                <a:ea typeface="微软雅黑" panose="020B0503020204020204" pitchFamily="34" charset="-122"/>
              </a:rPr>
              <a:t>，是</a:t>
            </a:r>
            <a:r>
              <a:rPr lang="zh-CN" altLang="zh-CN" sz="2000" b="1" dirty="0">
                <a:solidFill>
                  <a:srgbClr val="C00000"/>
                </a:solidFill>
                <a:latin typeface="微软雅黑" panose="020B0503020204020204" pitchFamily="34" charset="-122"/>
                <a:ea typeface="微软雅黑" panose="020B0503020204020204" pitchFamily="34" charset="-122"/>
              </a:rPr>
              <a:t>控制违约率</a:t>
            </a:r>
            <a:r>
              <a:rPr lang="zh-CN" altLang="zh-CN" sz="2000" dirty="0">
                <a:latin typeface="微软雅黑" panose="020B0503020204020204" pitchFamily="34" charset="-122"/>
                <a:ea typeface="微软雅黑" panose="020B0503020204020204" pitchFamily="34" charset="-122"/>
              </a:rPr>
              <a:t>的重要手段，从而也能有效</a:t>
            </a:r>
            <a:r>
              <a:rPr lang="zh-CN" altLang="zh-CN" sz="2000" b="1" dirty="0">
                <a:solidFill>
                  <a:srgbClr val="C00000"/>
                </a:solidFill>
                <a:latin typeface="微软雅黑" panose="020B0503020204020204" pitchFamily="34" charset="-122"/>
                <a:ea typeface="微软雅黑" panose="020B0503020204020204" pitchFamily="34" charset="-122"/>
              </a:rPr>
              <a:t>降低借款人的融资成本</a:t>
            </a:r>
            <a:r>
              <a:rPr lang="zh-CN" altLang="zh-CN" sz="2000" dirty="0">
                <a:latin typeface="微软雅黑" panose="020B0503020204020204" pitchFamily="34" charset="-122"/>
                <a:ea typeface="微软雅黑" panose="020B0503020204020204" pitchFamily="34" charset="-122"/>
              </a:rPr>
              <a:t>。</a:t>
            </a:r>
          </a:p>
          <a:p>
            <a:pPr marL="342900" lvl="0" indent="-342900">
              <a:lnSpc>
                <a:spcPct val="200000"/>
              </a:lnSpc>
              <a:buFont typeface="+mj-lt"/>
              <a:buAutoNum type="arabicPeriod"/>
            </a:pPr>
            <a:r>
              <a:rPr lang="zh-CN" altLang="zh-CN" sz="2000" dirty="0">
                <a:latin typeface="微软雅黑" panose="020B0503020204020204" pitchFamily="34" charset="-122"/>
                <a:ea typeface="微软雅黑" panose="020B0503020204020204" pitchFamily="34" charset="-122"/>
              </a:rPr>
              <a:t>我国</a:t>
            </a:r>
            <a:r>
              <a:rPr lang="zh-CN" altLang="zh-CN" sz="2000" b="1" dirty="0">
                <a:solidFill>
                  <a:srgbClr val="C00000"/>
                </a:solidFill>
                <a:latin typeface="微软雅黑" panose="020B0503020204020204" pitchFamily="34" charset="-122"/>
                <a:ea typeface="微软雅黑" panose="020B0503020204020204" pitchFamily="34" charset="-122"/>
              </a:rPr>
              <a:t>缺乏规范催收行业的相关文件</a:t>
            </a:r>
            <a:r>
              <a:rPr lang="zh-CN" altLang="zh-CN" sz="2000" dirty="0">
                <a:latin typeface="微软雅黑" panose="020B0503020204020204" pitchFamily="34" charset="-122"/>
                <a:ea typeface="微软雅黑" panose="020B0503020204020204" pitchFamily="34" charset="-122"/>
              </a:rPr>
              <a:t>，这在一定程度上助长了催收行业的乱象，打擦边球甚至违法犯罪的催收行为屡禁不止，进一步导致民众对催收行业的认识停留于一个很不客观和公正的阶段。</a:t>
            </a:r>
          </a:p>
          <a:p>
            <a:pPr marL="342900" lvl="0" indent="-342900">
              <a:lnSpc>
                <a:spcPct val="200000"/>
              </a:lnSpc>
              <a:buFont typeface="+mj-lt"/>
              <a:buAutoNum type="arabicPeriod"/>
            </a:pPr>
            <a:r>
              <a:rPr lang="zh-CN" altLang="zh-CN" sz="2000" dirty="0">
                <a:latin typeface="微软雅黑" panose="020B0503020204020204" pitchFamily="34" charset="-122"/>
                <a:ea typeface="微软雅黑" panose="020B0503020204020204" pitchFamily="34" charset="-122"/>
              </a:rPr>
              <a:t>在借贷两方的冲突中，</a:t>
            </a:r>
            <a:r>
              <a:rPr lang="zh-CN" altLang="zh-CN" sz="2000" b="1" dirty="0">
                <a:solidFill>
                  <a:srgbClr val="C00000"/>
                </a:solidFill>
                <a:latin typeface="微软雅黑" panose="020B0503020204020204" pitchFamily="34" charset="-122"/>
                <a:ea typeface="微软雅黑" panose="020B0503020204020204" pitchFamily="34" charset="-122"/>
              </a:rPr>
              <a:t>占据道德制高点的一方更容易肆无忌惮地使用暴力</a:t>
            </a:r>
            <a:r>
              <a:rPr lang="zh-CN" altLang="zh-CN" sz="2000" dirty="0">
                <a:latin typeface="微软雅黑" panose="020B0503020204020204" pitchFamily="34" charset="-122"/>
                <a:ea typeface="微软雅黑" panose="020B0503020204020204" pitchFamily="34" charset="-122"/>
              </a:rPr>
              <a:t>，另一方则更容易受到伤害。比如，高利贷的借款方有一种为民除害的自豪感，暴力冲突中死亡的往往是催款方。相反，在邻里乡亲之间经常发生的零利率贷款中，如果催债发生暴力冲突，死亡的往往是借款方。</a:t>
            </a:r>
          </a:p>
          <a:p>
            <a:pPr lvl="1">
              <a:lnSpc>
                <a:spcPct val="150000"/>
              </a:lnSpc>
            </a:pPr>
            <a:endParaRPr lang="en-US" altLang="zh-CN" dirty="0"/>
          </a:p>
        </p:txBody>
      </p:sp>
      <p:sp>
        <p:nvSpPr>
          <p:cNvPr id="4" name="文本框 3">
            <a:extLst>
              <a:ext uri="{FF2B5EF4-FFF2-40B4-BE49-F238E27FC236}">
                <a16:creationId xmlns:a16="http://schemas.microsoft.com/office/drawing/2014/main" id="{58C8F1D4-0CF0-4720-8CD5-C8DEA24702F1}"/>
              </a:ext>
            </a:extLst>
          </p:cNvPr>
          <p:cNvSpPr txBox="1"/>
          <p:nvPr/>
        </p:nvSpPr>
        <p:spPr>
          <a:xfrm>
            <a:off x="11582402" y="6299200"/>
            <a:ext cx="609598"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21</a:t>
            </a:r>
          </a:p>
        </p:txBody>
      </p:sp>
    </p:spTree>
    <p:extLst>
      <p:ext uri="{BB962C8B-B14F-4D97-AF65-F5344CB8AC3E}">
        <p14:creationId xmlns:p14="http://schemas.microsoft.com/office/powerpoint/2010/main" val="26099984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txBox="1">
            <a:spLocks/>
          </p:cNvSpPr>
          <p:nvPr/>
        </p:nvSpPr>
        <p:spPr>
          <a:xfrm>
            <a:off x="840783" y="132548"/>
            <a:ext cx="5488897" cy="477052"/>
          </a:xfrm>
          <a:prstGeom prst="rect">
            <a:avLst/>
          </a:prstGeom>
        </p:spPr>
        <p:txBody>
          <a:bodyPr vert="horz" lIns="91417" tIns="45708" rIns="91417"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66943" fontAlgn="base">
              <a:spcAft>
                <a:spcPct val="0"/>
              </a:spcAft>
            </a:pPr>
            <a:r>
              <a:rPr lang="en-US" altLang="zh-CN" sz="2400" b="1" dirty="0">
                <a:solidFill>
                  <a:prstClr val="black"/>
                </a:solidFill>
                <a:latin typeface="微软雅黑" panose="020B0503020204020204" pitchFamily="34" charset="-122"/>
                <a:ea typeface="微软雅黑" panose="020B0503020204020204" pitchFamily="34" charset="-122"/>
                <a:cs typeface="+mn-ea"/>
                <a:sym typeface="+mn-lt"/>
              </a:rPr>
              <a:t> 8/</a:t>
            </a:r>
            <a:r>
              <a:rPr lang="zh-CN" altLang="en-US" sz="2400" b="1" dirty="0">
                <a:solidFill>
                  <a:prstClr val="black"/>
                </a:solidFill>
                <a:latin typeface="微软雅黑" panose="020B0503020204020204" pitchFamily="34" charset="-122"/>
                <a:ea typeface="微软雅黑" panose="020B0503020204020204" pitchFamily="34" charset="-122"/>
                <a:cs typeface="+mn-ea"/>
                <a:sym typeface="+mn-lt"/>
              </a:rPr>
              <a:t>催完债的小结</a:t>
            </a:r>
            <a:endParaRPr lang="en-US" altLang="zh-CN" sz="2400" b="1"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D3B4CAF3-FE66-4D4F-B3B2-403182990A64}"/>
              </a:ext>
            </a:extLst>
          </p:cNvPr>
          <p:cNvSpPr/>
          <p:nvPr/>
        </p:nvSpPr>
        <p:spPr>
          <a:xfrm>
            <a:off x="565442" y="1391794"/>
            <a:ext cx="11247121" cy="4585871"/>
          </a:xfrm>
          <a:prstGeom prst="rect">
            <a:avLst/>
          </a:prstGeom>
        </p:spPr>
        <p:txBody>
          <a:bodyPr wrap="square">
            <a:spAutoFit/>
          </a:bodyPr>
          <a:lstStyle/>
          <a:p>
            <a:r>
              <a:rPr lang="zh-CN" altLang="zh-CN" sz="3200" b="1" dirty="0">
                <a:latin typeface="微软雅黑" panose="020B0503020204020204" pitchFamily="34" charset="-122"/>
                <a:ea typeface="微软雅黑" panose="020B0503020204020204" pitchFamily="34" charset="-122"/>
              </a:rPr>
              <a:t>课后思考题：</a:t>
            </a:r>
            <a:endParaRPr lang="zh-CN" altLang="zh-CN" sz="3200" dirty="0">
              <a:latin typeface="微软雅黑" panose="020B0503020204020204" pitchFamily="34" charset="-122"/>
              <a:ea typeface="微软雅黑" panose="020B0503020204020204" pitchFamily="34" charset="-122"/>
            </a:endParaRPr>
          </a:p>
          <a:p>
            <a:endParaRPr lang="en-US" altLang="zh-CN" sz="2000" dirty="0">
              <a:latin typeface="微软雅黑" panose="020B0503020204020204" pitchFamily="34" charset="-122"/>
              <a:ea typeface="微软雅黑" panose="020B0503020204020204" pitchFamily="34" charset="-122"/>
            </a:endParaRPr>
          </a:p>
          <a:p>
            <a:pPr>
              <a:lnSpc>
                <a:spcPct val="200000"/>
              </a:lnSpc>
            </a:pPr>
            <a:r>
              <a:rPr lang="en-US" altLang="zh-CN" sz="2000" dirty="0">
                <a:latin typeface="微软雅黑" panose="020B0503020204020204" pitchFamily="34" charset="-122"/>
                <a:ea typeface="微软雅黑" panose="020B0503020204020204" pitchFamily="34" charset="-122"/>
              </a:rPr>
              <a:t>2020</a:t>
            </a:r>
            <a:r>
              <a:rPr lang="zh-CN" altLang="en-US" sz="2000" dirty="0">
                <a:latin typeface="微软雅黑" panose="020B0503020204020204" pitchFamily="34" charset="-122"/>
                <a:ea typeface="微软雅黑" panose="020B0503020204020204" pitchFamily="34" charset="-122"/>
              </a:rPr>
              <a:t>年</a:t>
            </a:r>
            <a:r>
              <a:rPr lang="en-US" altLang="zh-CN" sz="2000" dirty="0">
                <a:latin typeface="微软雅黑" panose="020B0503020204020204" pitchFamily="34" charset="-122"/>
                <a:ea typeface="微软雅黑" panose="020B0503020204020204" pitchFamily="34" charset="-122"/>
              </a:rPr>
              <a:t>8</a:t>
            </a:r>
            <a:r>
              <a:rPr lang="zh-CN" altLang="en-US" sz="2000" dirty="0">
                <a:latin typeface="微软雅黑" panose="020B0503020204020204" pitchFamily="34" charset="-122"/>
                <a:ea typeface="微软雅黑" panose="020B0503020204020204" pitchFamily="34" charset="-122"/>
              </a:rPr>
              <a:t>月，最高人民法院发布新修订的</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关于审理民间借贷案件适用法律若干问题的规定</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。这份文件规定：以贷款市场报价利率（</a:t>
            </a:r>
            <a:r>
              <a:rPr lang="en-US" altLang="zh-CN" sz="2000" dirty="0">
                <a:latin typeface="微软雅黑" panose="020B0503020204020204" pitchFamily="34" charset="-122"/>
                <a:ea typeface="微软雅黑" panose="020B0503020204020204" pitchFamily="34" charset="-122"/>
              </a:rPr>
              <a:t>LPR</a:t>
            </a:r>
            <a:r>
              <a:rPr lang="zh-CN" altLang="en-US" sz="2000" dirty="0">
                <a:latin typeface="微软雅黑" panose="020B0503020204020204" pitchFamily="34" charset="-122"/>
                <a:ea typeface="微软雅黑" panose="020B0503020204020204" pitchFamily="34" charset="-122"/>
              </a:rPr>
              <a:t>）的</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倍为标准确定民间借贷利率的司法保护上限，并取代原来“以</a:t>
            </a:r>
            <a:r>
              <a:rPr lang="en-US" altLang="zh-CN" sz="2000" dirty="0">
                <a:latin typeface="微软雅黑" panose="020B0503020204020204" pitchFamily="34" charset="-122"/>
                <a:ea typeface="微软雅黑" panose="020B0503020204020204" pitchFamily="34" charset="-122"/>
              </a:rPr>
              <a:t>24%</a:t>
            </a:r>
            <a:r>
              <a:rPr lang="zh-CN" altLang="en-US" sz="2000" dirty="0">
                <a:latin typeface="微软雅黑" panose="020B0503020204020204" pitchFamily="34" charset="-122"/>
                <a:ea typeface="微软雅黑" panose="020B0503020204020204" pitchFamily="34" charset="-122"/>
              </a:rPr>
              <a:t>和</a:t>
            </a:r>
            <a:r>
              <a:rPr lang="en-US" altLang="zh-CN" sz="2000" dirty="0">
                <a:latin typeface="微软雅黑" panose="020B0503020204020204" pitchFamily="34" charset="-122"/>
                <a:ea typeface="微软雅黑" panose="020B0503020204020204" pitchFamily="34" charset="-122"/>
              </a:rPr>
              <a:t>36%</a:t>
            </a:r>
            <a:r>
              <a:rPr lang="zh-CN" altLang="en-US" sz="2000" dirty="0">
                <a:latin typeface="微软雅黑" panose="020B0503020204020204" pitchFamily="34" charset="-122"/>
                <a:ea typeface="微软雅黑" panose="020B0503020204020204" pitchFamily="34" charset="-122"/>
              </a:rPr>
              <a:t>为基准的两线三区”的规定。以</a:t>
            </a:r>
            <a:r>
              <a:rPr lang="en-US" altLang="zh-CN" sz="2000" dirty="0">
                <a:latin typeface="微软雅黑" panose="020B0503020204020204" pitchFamily="34" charset="-122"/>
                <a:ea typeface="微软雅黑" panose="020B0503020204020204" pitchFamily="34" charset="-122"/>
              </a:rPr>
              <a:t>2020</a:t>
            </a:r>
            <a:r>
              <a:rPr lang="zh-CN" altLang="en-US" sz="2000" dirty="0">
                <a:latin typeface="微软雅黑" panose="020B0503020204020204" pitchFamily="34" charset="-122"/>
                <a:ea typeface="微软雅黑" panose="020B0503020204020204" pitchFamily="34" charset="-122"/>
              </a:rPr>
              <a:t>年</a:t>
            </a:r>
            <a:r>
              <a:rPr lang="en-US" altLang="zh-CN" sz="2000" dirty="0">
                <a:latin typeface="微软雅黑" panose="020B0503020204020204" pitchFamily="34" charset="-122"/>
                <a:ea typeface="微软雅黑" panose="020B0503020204020204" pitchFamily="34" charset="-122"/>
              </a:rPr>
              <a:t>7</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LPR3.85%</a:t>
            </a:r>
            <a:r>
              <a:rPr lang="zh-CN" altLang="en-US" sz="2000" dirty="0">
                <a:latin typeface="微软雅黑" panose="020B0503020204020204" pitchFamily="34" charset="-122"/>
                <a:ea typeface="微软雅黑" panose="020B0503020204020204" pitchFamily="34" charset="-122"/>
              </a:rPr>
              <a:t>的</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倍计算，民间借贷利率的司法保护上限为</a:t>
            </a:r>
            <a:r>
              <a:rPr lang="en-US" altLang="zh-CN" sz="2000" dirty="0">
                <a:latin typeface="微软雅黑" panose="020B0503020204020204" pitchFamily="34" charset="-122"/>
                <a:ea typeface="微软雅黑" panose="020B0503020204020204" pitchFamily="34" charset="-122"/>
              </a:rPr>
              <a:t>15.4%</a:t>
            </a:r>
            <a:r>
              <a:rPr lang="zh-CN" altLang="en-US" sz="2000" dirty="0">
                <a:latin typeface="微软雅黑" panose="020B0503020204020204" pitchFamily="34" charset="-122"/>
                <a:ea typeface="微软雅黑" panose="020B0503020204020204" pitchFamily="34" charset="-122"/>
              </a:rPr>
              <a:t>，相较于过去的</a:t>
            </a:r>
            <a:r>
              <a:rPr lang="en-US" altLang="zh-CN" sz="2000" dirty="0">
                <a:latin typeface="微软雅黑" panose="020B0503020204020204" pitchFamily="34" charset="-122"/>
                <a:ea typeface="微软雅黑" panose="020B0503020204020204" pitchFamily="34" charset="-122"/>
              </a:rPr>
              <a:t>24%</a:t>
            </a:r>
            <a:r>
              <a:rPr lang="zh-CN" altLang="en-US" sz="2000" dirty="0">
                <a:latin typeface="微软雅黑" panose="020B0503020204020204" pitchFamily="34" charset="-122"/>
                <a:ea typeface="微软雅黑" panose="020B0503020204020204" pitchFamily="34" charset="-122"/>
              </a:rPr>
              <a:t>和</a:t>
            </a:r>
            <a:r>
              <a:rPr lang="en-US" altLang="zh-CN" sz="2000" dirty="0">
                <a:latin typeface="微软雅黑" panose="020B0503020204020204" pitchFamily="34" charset="-122"/>
                <a:ea typeface="微软雅黑" panose="020B0503020204020204" pitchFamily="34" charset="-122"/>
              </a:rPr>
              <a:t>36%</a:t>
            </a:r>
            <a:r>
              <a:rPr lang="zh-CN" altLang="en-US" sz="2000" dirty="0">
                <a:latin typeface="微软雅黑" panose="020B0503020204020204" pitchFamily="34" charset="-122"/>
                <a:ea typeface="微软雅黑" panose="020B0503020204020204" pitchFamily="34" charset="-122"/>
              </a:rPr>
              <a:t>有较大幅度的下降。最高人民法院给出的理由包括“推动利率市场化改革”“降低中小微企业的融资成本”等。请问，限制利率真的会降低中小微企业的融资成本吗？这会不会使得一些本来可以借到高利息债务的企业反而根本借不到资金了？</a:t>
            </a:r>
            <a:endParaRPr lang="zh-CN" altLang="zh-CN" sz="2400" dirty="0">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99EFBFC6-60B4-490B-AE91-B2D143E523C1}"/>
              </a:ext>
            </a:extLst>
          </p:cNvPr>
          <p:cNvSpPr txBox="1"/>
          <p:nvPr/>
        </p:nvSpPr>
        <p:spPr>
          <a:xfrm>
            <a:off x="11582402" y="6299200"/>
            <a:ext cx="609598" cy="338554"/>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22</a:t>
            </a:r>
          </a:p>
        </p:txBody>
      </p:sp>
    </p:spTree>
    <p:extLst>
      <p:ext uri="{BB962C8B-B14F-4D97-AF65-F5344CB8AC3E}">
        <p14:creationId xmlns:p14="http://schemas.microsoft.com/office/powerpoint/2010/main" val="385167054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699" y="500674"/>
            <a:ext cx="5785338" cy="5785338"/>
          </a:xfrm>
          <a:prstGeom prst="rect">
            <a:avLst/>
          </a:prstGeom>
        </p:spPr>
      </p:pic>
      <p:sp>
        <p:nvSpPr>
          <p:cNvPr id="2" name="灯片编号占位符 1">
            <a:extLst>
              <a:ext uri="{FF2B5EF4-FFF2-40B4-BE49-F238E27FC236}">
                <a16:creationId xmlns:a16="http://schemas.microsoft.com/office/drawing/2014/main" id="{A2F2C01A-9FF8-444B-A56B-CDB2F4C4BF17}"/>
              </a:ext>
            </a:extLst>
          </p:cNvPr>
          <p:cNvSpPr>
            <a:spLocks noGrp="1"/>
          </p:cNvSpPr>
          <p:nvPr>
            <p:ph type="sldNum" sz="quarter" idx="2"/>
          </p:nvPr>
        </p:nvSpPr>
        <p:spPr/>
        <p:txBody>
          <a:bodyPr/>
          <a:lstStyle/>
          <a:p>
            <a:pPr marL="0" marR="0" lvl="0" indent="0" algn="r" defTabSz="410765" rtl="0" eaLnBrk="1" fontAlgn="auto" latinLnBrk="0" hangingPunct="0">
              <a:lnSpc>
                <a:spcPct val="100000"/>
              </a:lnSpc>
              <a:spcBef>
                <a:spcPts val="0"/>
              </a:spcBef>
              <a:spcAft>
                <a:spcPts val="0"/>
              </a:spcAft>
              <a:buClrTx/>
              <a:buSzTx/>
              <a:buFontTx/>
              <a:buNone/>
              <a:tabLst/>
              <a:defRPr/>
            </a:pPr>
            <a:fld id="{86CB4B4D-7CA3-9044-876B-883B54F8677D}" type="slidenum">
              <a:rPr kumimoji="0" lang="en-US" altLang="zh-CN" sz="1200" b="0" i="0" u="none" strike="noStrike" kern="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10765" rtl="0" eaLnBrk="1" fontAlgn="auto" latinLnBrk="0" hangingPunct="0">
                <a:lnSpc>
                  <a:spcPct val="100000"/>
                </a:lnSpc>
                <a:spcBef>
                  <a:spcPts val="0"/>
                </a:spcBef>
                <a:spcAft>
                  <a:spcPts val="0"/>
                </a:spcAft>
                <a:buClrTx/>
                <a:buSzTx/>
                <a:buFontTx/>
                <a:buNone/>
                <a:tabLst/>
                <a:defRPr/>
              </a:pPr>
              <a:t>24</a:t>
            </a:fld>
            <a:endParaRPr kumimoji="0" lang="en-US" altLang="zh-CN" sz="12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pic>
        <p:nvPicPr>
          <p:cNvPr id="6" name="图片 5"/>
          <p:cNvPicPr>
            <a:picLocks noChangeAspect="1"/>
          </p:cNvPicPr>
          <p:nvPr/>
        </p:nvPicPr>
        <p:blipFill>
          <a:blip r:embed="rId3"/>
          <a:stretch>
            <a:fillRect/>
          </a:stretch>
        </p:blipFill>
        <p:spPr>
          <a:xfrm>
            <a:off x="6103060" y="1982666"/>
            <a:ext cx="3591658" cy="3591658"/>
          </a:xfrm>
          <a:prstGeom prst="rect">
            <a:avLst/>
          </a:prstGeom>
        </p:spPr>
      </p:pic>
    </p:spTree>
    <p:extLst>
      <p:ext uri="{BB962C8B-B14F-4D97-AF65-F5344CB8AC3E}">
        <p14:creationId xmlns:p14="http://schemas.microsoft.com/office/powerpoint/2010/main" val="1479438464"/>
      </p:ext>
    </p:extLst>
  </p:cSld>
  <p:clrMapOvr>
    <a:masterClrMapping/>
  </p:clrMapOvr>
  <p:transition spd="med"/>
</p:sld>
</file>

<file path=ppt/theme/theme1.xml><?xml version="1.0" encoding="utf-8"?>
<a:theme xmlns:a="http://schemas.openxmlformats.org/drawingml/2006/main" name="第一PPT，www.1ppt.com">
  <a:themeElements>
    <a:clrScheme name="自定义 853">
      <a:dk1>
        <a:sysClr val="windowText" lastClr="000000"/>
      </a:dk1>
      <a:lt1>
        <a:sysClr val="window" lastClr="FFFFFF"/>
      </a:lt1>
      <a:dk2>
        <a:srgbClr val="44546A"/>
      </a:dk2>
      <a:lt2>
        <a:srgbClr val="E7E6E6"/>
      </a:lt2>
      <a:accent1>
        <a:srgbClr val="9BC2E5"/>
      </a:accent1>
      <a:accent2>
        <a:srgbClr val="0E2234"/>
      </a:accent2>
      <a:accent3>
        <a:srgbClr val="9BC2E5"/>
      </a:accent3>
      <a:accent4>
        <a:srgbClr val="0E2234"/>
      </a:accent4>
      <a:accent5>
        <a:srgbClr val="9BC2E5"/>
      </a:accent5>
      <a:accent6>
        <a:srgbClr val="0E2234"/>
      </a:accent6>
      <a:hlink>
        <a:srgbClr val="9BC2E5"/>
      </a:hlink>
      <a:folHlink>
        <a:srgbClr val="0E2234"/>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第一PPT，www.1ppt.com">
  <a:themeElements>
    <a:clrScheme name="自定义 1">
      <a:dk1>
        <a:sysClr val="windowText" lastClr="000000"/>
      </a:dk1>
      <a:lt1>
        <a:sysClr val="window" lastClr="FFFFFF"/>
      </a:lt1>
      <a:dk2>
        <a:srgbClr val="44546A"/>
      </a:dk2>
      <a:lt2>
        <a:srgbClr val="E7E6E6"/>
      </a:lt2>
      <a:accent1>
        <a:srgbClr val="255B8B"/>
      </a:accent1>
      <a:accent2>
        <a:srgbClr val="0E2234"/>
      </a:accent2>
      <a:accent3>
        <a:srgbClr val="9BC2E5"/>
      </a:accent3>
      <a:accent4>
        <a:srgbClr val="0E2234"/>
      </a:accent4>
      <a:accent5>
        <a:srgbClr val="4E93D1"/>
      </a:accent5>
      <a:accent6>
        <a:srgbClr val="0E2234"/>
      </a:accent6>
      <a:hlink>
        <a:srgbClr val="9BC2E5"/>
      </a:hlink>
      <a:folHlink>
        <a:srgbClr val="0E2234"/>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510</TotalTime>
  <Words>3544</Words>
  <Application>Microsoft Office PowerPoint</Application>
  <PresentationFormat>宽屏</PresentationFormat>
  <Paragraphs>174</Paragraphs>
  <Slides>24</Slides>
  <Notes>22</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24</vt:i4>
      </vt:variant>
    </vt:vector>
  </HeadingPairs>
  <TitlesOfParts>
    <vt:vector size="34" baseType="lpstr">
      <vt:lpstr>等线</vt:lpstr>
      <vt:lpstr>宋体</vt:lpstr>
      <vt:lpstr>微软雅黑</vt:lpstr>
      <vt:lpstr>Arial</vt:lpstr>
      <vt:lpstr>Calibri</vt:lpstr>
      <vt:lpstr>Calibri Light</vt:lpstr>
      <vt:lpstr>Times New Roman</vt:lpstr>
      <vt:lpstr>Wingdings</vt:lpstr>
      <vt:lpstr>第一PPT，www.1ppt.com</vt:lpstr>
      <vt:lpstr>1_第一PPT，www.1ppt.com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西西 郑</dc:creator>
  <cp:lastModifiedBy>Huasheng Gao</cp:lastModifiedBy>
  <cp:revision>28</cp:revision>
  <dcterms:created xsi:type="dcterms:W3CDTF">2020-03-13T03:16:52Z</dcterms:created>
  <dcterms:modified xsi:type="dcterms:W3CDTF">2021-01-11T11:09:11Z</dcterms:modified>
</cp:coreProperties>
</file>