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3163" r:id="rId2"/>
    <p:sldId id="3147" r:id="rId3"/>
    <p:sldId id="3139" r:id="rId4"/>
    <p:sldId id="3127" r:id="rId5"/>
    <p:sldId id="3148" r:id="rId6"/>
    <p:sldId id="3149" r:id="rId7"/>
    <p:sldId id="3150" r:id="rId8"/>
    <p:sldId id="3151" r:id="rId9"/>
    <p:sldId id="3152" r:id="rId10"/>
    <p:sldId id="3153" r:id="rId11"/>
    <p:sldId id="3156" r:id="rId12"/>
    <p:sldId id="3157" r:id="rId13"/>
    <p:sldId id="3158" r:id="rId14"/>
    <p:sldId id="3159" r:id="rId15"/>
    <p:sldId id="3160" r:id="rId16"/>
    <p:sldId id="3161" r:id="rId17"/>
    <p:sldId id="3162" r:id="rId18"/>
    <p:sldId id="3154" r:id="rId19"/>
    <p:sldId id="3155" r:id="rId20"/>
    <p:sldId id="3164" r:id="rId2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4" d="100"/>
          <a:sy n="84" d="100"/>
        </p:scale>
        <p:origin x="37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68B410-A7E9-46B8-B6FA-9CEC01320FB8}" type="datetimeFigureOut">
              <a:rPr lang="zh-CN" altLang="en-US" smtClean="0"/>
              <a:t>2021/1/11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B56451-B64C-4D0B-B98C-B675889DF515}" type="slidenum">
              <a:rPr lang="zh-CN" altLang="en-US" smtClean="0"/>
              <a:t>‹#›</a:t>
            </a:fld>
            <a:endParaRPr lang="zh-CN" altLang="en-US"/>
          </a:p>
        </p:txBody>
      </p:sp>
    </p:spTree>
    <p:extLst>
      <p:ext uri="{BB962C8B-B14F-4D97-AF65-F5344CB8AC3E}">
        <p14:creationId xmlns:p14="http://schemas.microsoft.com/office/powerpoint/2010/main" val="3231202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40369388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11130752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19404493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26251108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42392586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26796675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24768123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18659538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5755539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28951172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1555121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1100929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12407591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1004007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34145729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21230088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41717031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428501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0E48141-426E-4458-882E-9750FE956109}"/>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26E05F1D-E5F2-419F-8725-4BFA69F81C5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CF022988-CF56-4A59-AEEE-1389EBBD148B}"/>
              </a:ext>
            </a:extLst>
          </p:cNvPr>
          <p:cNvSpPr>
            <a:spLocks noGrp="1"/>
          </p:cNvSpPr>
          <p:nvPr>
            <p:ph type="dt" sz="half" idx="10"/>
          </p:nvPr>
        </p:nvSpPr>
        <p:spPr/>
        <p:txBody>
          <a:bodyPr/>
          <a:lstStyle/>
          <a:p>
            <a:fld id="{85F5A3B2-0967-4B8C-8327-25A58CD568A6}" type="datetimeFigureOut">
              <a:rPr lang="zh-CN" altLang="en-US" smtClean="0"/>
              <a:t>2021/1/11</a:t>
            </a:fld>
            <a:endParaRPr lang="zh-CN" altLang="en-US"/>
          </a:p>
        </p:txBody>
      </p:sp>
      <p:sp>
        <p:nvSpPr>
          <p:cNvPr id="6" name="灯片编号占位符 5">
            <a:extLst>
              <a:ext uri="{FF2B5EF4-FFF2-40B4-BE49-F238E27FC236}">
                <a16:creationId xmlns:a16="http://schemas.microsoft.com/office/drawing/2014/main" id="{3E434406-5192-42E0-90AD-D179C57CAC79}"/>
              </a:ext>
            </a:extLst>
          </p:cNvPr>
          <p:cNvSpPr>
            <a:spLocks noGrp="1"/>
          </p:cNvSpPr>
          <p:nvPr>
            <p:ph type="sldNum" sz="quarter" idx="12"/>
          </p:nvPr>
        </p:nvSpPr>
        <p:spPr/>
        <p:txBody>
          <a:bodyPr/>
          <a:lstStyle/>
          <a:p>
            <a:fld id="{9F1C1045-3B2D-41C8-992F-403E38C20071}" type="slidenum">
              <a:rPr lang="zh-CN" altLang="en-US" smtClean="0"/>
              <a:t>‹#›</a:t>
            </a:fld>
            <a:endParaRPr lang="zh-CN" altLang="en-US"/>
          </a:p>
        </p:txBody>
      </p:sp>
    </p:spTree>
    <p:extLst>
      <p:ext uri="{BB962C8B-B14F-4D97-AF65-F5344CB8AC3E}">
        <p14:creationId xmlns:p14="http://schemas.microsoft.com/office/powerpoint/2010/main" val="2198102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493D017-1193-496B-BAB4-461250C48C72}"/>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4CFB95D1-4DCC-4A58-A1D6-351C7DE6DEB7}"/>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077D4993-8B58-4A97-B730-CA70BE7AFB35}"/>
              </a:ext>
            </a:extLst>
          </p:cNvPr>
          <p:cNvSpPr>
            <a:spLocks noGrp="1"/>
          </p:cNvSpPr>
          <p:nvPr>
            <p:ph type="dt" sz="half" idx="10"/>
          </p:nvPr>
        </p:nvSpPr>
        <p:spPr/>
        <p:txBody>
          <a:bodyPr/>
          <a:lstStyle/>
          <a:p>
            <a:fld id="{85F5A3B2-0967-4B8C-8327-25A58CD568A6}" type="datetimeFigureOut">
              <a:rPr lang="zh-CN" altLang="en-US" smtClean="0"/>
              <a:t>2021/1/11</a:t>
            </a:fld>
            <a:endParaRPr lang="zh-CN" altLang="en-US"/>
          </a:p>
        </p:txBody>
      </p:sp>
      <p:sp>
        <p:nvSpPr>
          <p:cNvPr id="6" name="灯片编号占位符 5">
            <a:extLst>
              <a:ext uri="{FF2B5EF4-FFF2-40B4-BE49-F238E27FC236}">
                <a16:creationId xmlns:a16="http://schemas.microsoft.com/office/drawing/2014/main" id="{8210EF47-D606-407B-A5FE-FEF27B2AB0CE}"/>
              </a:ext>
            </a:extLst>
          </p:cNvPr>
          <p:cNvSpPr>
            <a:spLocks noGrp="1"/>
          </p:cNvSpPr>
          <p:nvPr>
            <p:ph type="sldNum" sz="quarter" idx="12"/>
          </p:nvPr>
        </p:nvSpPr>
        <p:spPr/>
        <p:txBody>
          <a:bodyPr/>
          <a:lstStyle/>
          <a:p>
            <a:fld id="{9F1C1045-3B2D-41C8-992F-403E38C20071}" type="slidenum">
              <a:rPr lang="zh-CN" altLang="en-US" smtClean="0"/>
              <a:t>‹#›</a:t>
            </a:fld>
            <a:endParaRPr lang="zh-CN" altLang="en-US"/>
          </a:p>
        </p:txBody>
      </p:sp>
    </p:spTree>
    <p:extLst>
      <p:ext uri="{BB962C8B-B14F-4D97-AF65-F5344CB8AC3E}">
        <p14:creationId xmlns:p14="http://schemas.microsoft.com/office/powerpoint/2010/main" val="34509293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F0F216E-7ED7-4BE4-8F99-FF692C6460B6}"/>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1621E8BD-ECED-431F-AC14-473560AE8EF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872FFF50-5733-438F-9380-A4C52E4BDD3E}"/>
              </a:ext>
            </a:extLst>
          </p:cNvPr>
          <p:cNvSpPr>
            <a:spLocks noGrp="1"/>
          </p:cNvSpPr>
          <p:nvPr>
            <p:ph type="dt" sz="half" idx="10"/>
          </p:nvPr>
        </p:nvSpPr>
        <p:spPr/>
        <p:txBody>
          <a:bodyPr/>
          <a:lstStyle/>
          <a:p>
            <a:fld id="{85F5A3B2-0967-4B8C-8327-25A58CD568A6}" type="datetimeFigureOut">
              <a:rPr lang="zh-CN" altLang="en-US" smtClean="0"/>
              <a:t>2021/1/11</a:t>
            </a:fld>
            <a:endParaRPr lang="zh-CN" altLang="en-US"/>
          </a:p>
        </p:txBody>
      </p:sp>
      <p:sp>
        <p:nvSpPr>
          <p:cNvPr id="6" name="灯片编号占位符 5">
            <a:extLst>
              <a:ext uri="{FF2B5EF4-FFF2-40B4-BE49-F238E27FC236}">
                <a16:creationId xmlns:a16="http://schemas.microsoft.com/office/drawing/2014/main" id="{E74F9AAA-ECB6-4980-A7C3-54076536A74D}"/>
              </a:ext>
            </a:extLst>
          </p:cNvPr>
          <p:cNvSpPr>
            <a:spLocks noGrp="1"/>
          </p:cNvSpPr>
          <p:nvPr>
            <p:ph type="sldNum" sz="quarter" idx="12"/>
          </p:nvPr>
        </p:nvSpPr>
        <p:spPr/>
        <p:txBody>
          <a:bodyPr/>
          <a:lstStyle/>
          <a:p>
            <a:fld id="{9F1C1045-3B2D-41C8-992F-403E38C20071}" type="slidenum">
              <a:rPr lang="zh-CN" altLang="en-US" smtClean="0"/>
              <a:t>‹#›</a:t>
            </a:fld>
            <a:endParaRPr lang="zh-CN" altLang="en-US"/>
          </a:p>
        </p:txBody>
      </p:sp>
    </p:spTree>
    <p:extLst>
      <p:ext uri="{BB962C8B-B14F-4D97-AF65-F5344CB8AC3E}">
        <p14:creationId xmlns:p14="http://schemas.microsoft.com/office/powerpoint/2010/main" val="32601864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90FB9AC-1D96-4BCD-964F-2AF11AE24988}"/>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F7A6A48E-C781-4C29-8241-23370D4240E9}"/>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0760E4AA-BD28-4551-B38B-2DEC73C7D20C}"/>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CBD55A37-B27E-4780-B05D-0655E9BCFF6F}"/>
              </a:ext>
            </a:extLst>
          </p:cNvPr>
          <p:cNvSpPr>
            <a:spLocks noGrp="1"/>
          </p:cNvSpPr>
          <p:nvPr>
            <p:ph type="dt" sz="half" idx="10"/>
          </p:nvPr>
        </p:nvSpPr>
        <p:spPr/>
        <p:txBody>
          <a:bodyPr/>
          <a:lstStyle/>
          <a:p>
            <a:fld id="{85F5A3B2-0967-4B8C-8327-25A58CD568A6}" type="datetimeFigureOut">
              <a:rPr lang="zh-CN" altLang="en-US" smtClean="0"/>
              <a:t>2021/1/11</a:t>
            </a:fld>
            <a:endParaRPr lang="zh-CN" altLang="en-US"/>
          </a:p>
        </p:txBody>
      </p:sp>
      <p:sp>
        <p:nvSpPr>
          <p:cNvPr id="7" name="灯片编号占位符 6">
            <a:extLst>
              <a:ext uri="{FF2B5EF4-FFF2-40B4-BE49-F238E27FC236}">
                <a16:creationId xmlns:a16="http://schemas.microsoft.com/office/drawing/2014/main" id="{C04BAA0F-0903-4E40-A754-3C1FFEB035C6}"/>
              </a:ext>
            </a:extLst>
          </p:cNvPr>
          <p:cNvSpPr>
            <a:spLocks noGrp="1"/>
          </p:cNvSpPr>
          <p:nvPr>
            <p:ph type="sldNum" sz="quarter" idx="12"/>
          </p:nvPr>
        </p:nvSpPr>
        <p:spPr/>
        <p:txBody>
          <a:bodyPr/>
          <a:lstStyle/>
          <a:p>
            <a:fld id="{9F1C1045-3B2D-41C8-992F-403E38C20071}" type="slidenum">
              <a:rPr lang="zh-CN" altLang="en-US" smtClean="0"/>
              <a:t>‹#›</a:t>
            </a:fld>
            <a:endParaRPr lang="zh-CN" altLang="en-US"/>
          </a:p>
        </p:txBody>
      </p:sp>
    </p:spTree>
    <p:extLst>
      <p:ext uri="{BB962C8B-B14F-4D97-AF65-F5344CB8AC3E}">
        <p14:creationId xmlns:p14="http://schemas.microsoft.com/office/powerpoint/2010/main" val="42615332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E47FE9F-1875-4AB8-AE2B-CB37BB30684F}"/>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BA3C94A7-29E3-4750-BF93-9602AEFA3D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409F0AF7-E197-46C2-A3DF-6E61A74EC056}"/>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91787DB9-92F0-4F40-851B-878E1993F1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A2E5011D-66B7-4AFC-AE35-499782D324A5}"/>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6104671D-2BE1-4143-86AB-DB1510266C68}"/>
              </a:ext>
            </a:extLst>
          </p:cNvPr>
          <p:cNvSpPr>
            <a:spLocks noGrp="1"/>
          </p:cNvSpPr>
          <p:nvPr>
            <p:ph type="dt" sz="half" idx="10"/>
          </p:nvPr>
        </p:nvSpPr>
        <p:spPr/>
        <p:txBody>
          <a:bodyPr/>
          <a:lstStyle/>
          <a:p>
            <a:fld id="{85F5A3B2-0967-4B8C-8327-25A58CD568A6}" type="datetimeFigureOut">
              <a:rPr lang="zh-CN" altLang="en-US" smtClean="0"/>
              <a:t>2021/1/11</a:t>
            </a:fld>
            <a:endParaRPr lang="zh-CN" altLang="en-US"/>
          </a:p>
        </p:txBody>
      </p:sp>
      <p:sp>
        <p:nvSpPr>
          <p:cNvPr id="9" name="灯片编号占位符 8">
            <a:extLst>
              <a:ext uri="{FF2B5EF4-FFF2-40B4-BE49-F238E27FC236}">
                <a16:creationId xmlns:a16="http://schemas.microsoft.com/office/drawing/2014/main" id="{6F2C566C-AEA0-4599-97F3-401F1494BE82}"/>
              </a:ext>
            </a:extLst>
          </p:cNvPr>
          <p:cNvSpPr>
            <a:spLocks noGrp="1"/>
          </p:cNvSpPr>
          <p:nvPr>
            <p:ph type="sldNum" sz="quarter" idx="12"/>
          </p:nvPr>
        </p:nvSpPr>
        <p:spPr/>
        <p:txBody>
          <a:bodyPr/>
          <a:lstStyle/>
          <a:p>
            <a:fld id="{9F1C1045-3B2D-41C8-992F-403E38C20071}" type="slidenum">
              <a:rPr lang="zh-CN" altLang="en-US" smtClean="0"/>
              <a:t>‹#›</a:t>
            </a:fld>
            <a:endParaRPr lang="zh-CN" altLang="en-US"/>
          </a:p>
        </p:txBody>
      </p:sp>
    </p:spTree>
    <p:extLst>
      <p:ext uri="{BB962C8B-B14F-4D97-AF65-F5344CB8AC3E}">
        <p14:creationId xmlns:p14="http://schemas.microsoft.com/office/powerpoint/2010/main" val="1945140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694B18A-B695-4CE6-BE83-4AAB8BC3183F}"/>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F4A3EB48-D959-4983-9ECF-3AD9A931F174}"/>
              </a:ext>
            </a:extLst>
          </p:cNvPr>
          <p:cNvSpPr>
            <a:spLocks noGrp="1"/>
          </p:cNvSpPr>
          <p:nvPr>
            <p:ph type="dt" sz="half" idx="10"/>
          </p:nvPr>
        </p:nvSpPr>
        <p:spPr/>
        <p:txBody>
          <a:bodyPr/>
          <a:lstStyle/>
          <a:p>
            <a:fld id="{85F5A3B2-0967-4B8C-8327-25A58CD568A6}" type="datetimeFigureOut">
              <a:rPr lang="zh-CN" altLang="en-US" smtClean="0"/>
              <a:t>2021/1/11</a:t>
            </a:fld>
            <a:endParaRPr lang="zh-CN" altLang="en-US"/>
          </a:p>
        </p:txBody>
      </p:sp>
      <p:sp>
        <p:nvSpPr>
          <p:cNvPr id="5" name="灯片编号占位符 4">
            <a:extLst>
              <a:ext uri="{FF2B5EF4-FFF2-40B4-BE49-F238E27FC236}">
                <a16:creationId xmlns:a16="http://schemas.microsoft.com/office/drawing/2014/main" id="{B46597E3-CBEB-45AC-9F45-37DF299F828E}"/>
              </a:ext>
            </a:extLst>
          </p:cNvPr>
          <p:cNvSpPr>
            <a:spLocks noGrp="1"/>
          </p:cNvSpPr>
          <p:nvPr>
            <p:ph type="sldNum" sz="quarter" idx="12"/>
          </p:nvPr>
        </p:nvSpPr>
        <p:spPr/>
        <p:txBody>
          <a:bodyPr/>
          <a:lstStyle/>
          <a:p>
            <a:fld id="{9F1C1045-3B2D-41C8-992F-403E38C20071}" type="slidenum">
              <a:rPr lang="zh-CN" altLang="en-US" smtClean="0"/>
              <a:t>‹#›</a:t>
            </a:fld>
            <a:endParaRPr lang="zh-CN" altLang="en-US"/>
          </a:p>
        </p:txBody>
      </p:sp>
    </p:spTree>
    <p:extLst>
      <p:ext uri="{BB962C8B-B14F-4D97-AF65-F5344CB8AC3E}">
        <p14:creationId xmlns:p14="http://schemas.microsoft.com/office/powerpoint/2010/main" val="3152434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DDF07D07-D485-4DB2-9F42-9EBB14D8A1ED}"/>
              </a:ext>
            </a:extLst>
          </p:cNvPr>
          <p:cNvSpPr>
            <a:spLocks noGrp="1"/>
          </p:cNvSpPr>
          <p:nvPr>
            <p:ph type="dt" sz="half" idx="10"/>
          </p:nvPr>
        </p:nvSpPr>
        <p:spPr/>
        <p:txBody>
          <a:bodyPr/>
          <a:lstStyle/>
          <a:p>
            <a:fld id="{85F5A3B2-0967-4B8C-8327-25A58CD568A6}" type="datetimeFigureOut">
              <a:rPr lang="zh-CN" altLang="en-US" smtClean="0"/>
              <a:t>2021/1/11</a:t>
            </a:fld>
            <a:endParaRPr lang="zh-CN" altLang="en-US"/>
          </a:p>
        </p:txBody>
      </p:sp>
      <p:sp>
        <p:nvSpPr>
          <p:cNvPr id="4" name="灯片编号占位符 3">
            <a:extLst>
              <a:ext uri="{FF2B5EF4-FFF2-40B4-BE49-F238E27FC236}">
                <a16:creationId xmlns:a16="http://schemas.microsoft.com/office/drawing/2014/main" id="{1C9C6BDB-4DCC-408B-B445-FD4B4CE30C30}"/>
              </a:ext>
            </a:extLst>
          </p:cNvPr>
          <p:cNvSpPr>
            <a:spLocks noGrp="1"/>
          </p:cNvSpPr>
          <p:nvPr>
            <p:ph type="sldNum" sz="quarter" idx="12"/>
          </p:nvPr>
        </p:nvSpPr>
        <p:spPr/>
        <p:txBody>
          <a:bodyPr/>
          <a:lstStyle/>
          <a:p>
            <a:fld id="{9F1C1045-3B2D-41C8-992F-403E38C20071}" type="slidenum">
              <a:rPr lang="zh-CN" altLang="en-US" smtClean="0"/>
              <a:t>‹#›</a:t>
            </a:fld>
            <a:endParaRPr lang="zh-CN" altLang="en-US"/>
          </a:p>
        </p:txBody>
      </p:sp>
    </p:spTree>
    <p:extLst>
      <p:ext uri="{BB962C8B-B14F-4D97-AF65-F5344CB8AC3E}">
        <p14:creationId xmlns:p14="http://schemas.microsoft.com/office/powerpoint/2010/main" val="6900140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E30F74D-6459-4B27-B387-C57CF633128E}"/>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A4A24AFF-A9A3-49F2-8180-6CC6433C2BC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60AB9D9C-FCA6-4B9E-943A-302CAE4C8A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46E2F52A-6148-43A4-B140-26D1CE504A9C}"/>
              </a:ext>
            </a:extLst>
          </p:cNvPr>
          <p:cNvSpPr>
            <a:spLocks noGrp="1"/>
          </p:cNvSpPr>
          <p:nvPr>
            <p:ph type="dt" sz="half" idx="10"/>
          </p:nvPr>
        </p:nvSpPr>
        <p:spPr/>
        <p:txBody>
          <a:bodyPr/>
          <a:lstStyle/>
          <a:p>
            <a:fld id="{85F5A3B2-0967-4B8C-8327-25A58CD568A6}" type="datetimeFigureOut">
              <a:rPr lang="zh-CN" altLang="en-US" smtClean="0"/>
              <a:t>2021/1/11</a:t>
            </a:fld>
            <a:endParaRPr lang="zh-CN" altLang="en-US"/>
          </a:p>
        </p:txBody>
      </p:sp>
      <p:sp>
        <p:nvSpPr>
          <p:cNvPr id="7" name="灯片编号占位符 6">
            <a:extLst>
              <a:ext uri="{FF2B5EF4-FFF2-40B4-BE49-F238E27FC236}">
                <a16:creationId xmlns:a16="http://schemas.microsoft.com/office/drawing/2014/main" id="{1BCCB18C-F725-4DBD-AFF8-96EBB7E97900}"/>
              </a:ext>
            </a:extLst>
          </p:cNvPr>
          <p:cNvSpPr>
            <a:spLocks noGrp="1"/>
          </p:cNvSpPr>
          <p:nvPr>
            <p:ph type="sldNum" sz="quarter" idx="12"/>
          </p:nvPr>
        </p:nvSpPr>
        <p:spPr/>
        <p:txBody>
          <a:bodyPr/>
          <a:lstStyle/>
          <a:p>
            <a:fld id="{9F1C1045-3B2D-41C8-992F-403E38C20071}" type="slidenum">
              <a:rPr lang="zh-CN" altLang="en-US" smtClean="0"/>
              <a:t>‹#›</a:t>
            </a:fld>
            <a:endParaRPr lang="zh-CN" altLang="en-US"/>
          </a:p>
        </p:txBody>
      </p:sp>
    </p:spTree>
    <p:extLst>
      <p:ext uri="{BB962C8B-B14F-4D97-AF65-F5344CB8AC3E}">
        <p14:creationId xmlns:p14="http://schemas.microsoft.com/office/powerpoint/2010/main" val="8326549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BB98848-EABA-4C0C-ABE3-2DBF06A5018F}"/>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571D0A60-4C7F-464E-A0E8-8942F321F4A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4C1017D5-65AA-4AB7-A3EA-0CA54D0CA9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23025261-D66A-4538-9E5D-0B4531586FDB}"/>
              </a:ext>
            </a:extLst>
          </p:cNvPr>
          <p:cNvSpPr>
            <a:spLocks noGrp="1"/>
          </p:cNvSpPr>
          <p:nvPr>
            <p:ph type="dt" sz="half" idx="10"/>
          </p:nvPr>
        </p:nvSpPr>
        <p:spPr/>
        <p:txBody>
          <a:bodyPr/>
          <a:lstStyle/>
          <a:p>
            <a:fld id="{85F5A3B2-0967-4B8C-8327-25A58CD568A6}" type="datetimeFigureOut">
              <a:rPr lang="zh-CN" altLang="en-US" smtClean="0"/>
              <a:t>2021/1/11</a:t>
            </a:fld>
            <a:endParaRPr lang="zh-CN" altLang="en-US"/>
          </a:p>
        </p:txBody>
      </p:sp>
      <p:sp>
        <p:nvSpPr>
          <p:cNvPr id="7" name="灯片编号占位符 6">
            <a:extLst>
              <a:ext uri="{FF2B5EF4-FFF2-40B4-BE49-F238E27FC236}">
                <a16:creationId xmlns:a16="http://schemas.microsoft.com/office/drawing/2014/main" id="{EB3424FB-1ADB-4B55-BAB6-4B10CE3DABA7}"/>
              </a:ext>
            </a:extLst>
          </p:cNvPr>
          <p:cNvSpPr>
            <a:spLocks noGrp="1"/>
          </p:cNvSpPr>
          <p:nvPr>
            <p:ph type="sldNum" sz="quarter" idx="12"/>
          </p:nvPr>
        </p:nvSpPr>
        <p:spPr/>
        <p:txBody>
          <a:bodyPr/>
          <a:lstStyle/>
          <a:p>
            <a:fld id="{9F1C1045-3B2D-41C8-992F-403E38C20071}" type="slidenum">
              <a:rPr lang="zh-CN" altLang="en-US" smtClean="0"/>
              <a:t>‹#›</a:t>
            </a:fld>
            <a:endParaRPr lang="zh-CN" altLang="en-US"/>
          </a:p>
        </p:txBody>
      </p:sp>
    </p:spTree>
    <p:extLst>
      <p:ext uri="{BB962C8B-B14F-4D97-AF65-F5344CB8AC3E}">
        <p14:creationId xmlns:p14="http://schemas.microsoft.com/office/powerpoint/2010/main" val="21331722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6F778A2-B53F-4CD6-9B42-7F60E7D2D52E}"/>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CEB268E0-E6AB-446D-ADA2-DBC767550511}"/>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FBACEEBB-7AF9-4609-9B56-F7368837BA0B}"/>
              </a:ext>
            </a:extLst>
          </p:cNvPr>
          <p:cNvSpPr>
            <a:spLocks noGrp="1"/>
          </p:cNvSpPr>
          <p:nvPr>
            <p:ph type="dt" sz="half" idx="10"/>
          </p:nvPr>
        </p:nvSpPr>
        <p:spPr/>
        <p:txBody>
          <a:bodyPr/>
          <a:lstStyle/>
          <a:p>
            <a:fld id="{85F5A3B2-0967-4B8C-8327-25A58CD568A6}" type="datetimeFigureOut">
              <a:rPr lang="zh-CN" altLang="en-US" smtClean="0"/>
              <a:t>2021/1/11</a:t>
            </a:fld>
            <a:endParaRPr lang="zh-CN" altLang="en-US"/>
          </a:p>
        </p:txBody>
      </p:sp>
      <p:sp>
        <p:nvSpPr>
          <p:cNvPr id="6" name="灯片编号占位符 5">
            <a:extLst>
              <a:ext uri="{FF2B5EF4-FFF2-40B4-BE49-F238E27FC236}">
                <a16:creationId xmlns:a16="http://schemas.microsoft.com/office/drawing/2014/main" id="{97FE0645-F396-4547-8D0C-96F55ADDC6A6}"/>
              </a:ext>
            </a:extLst>
          </p:cNvPr>
          <p:cNvSpPr>
            <a:spLocks noGrp="1"/>
          </p:cNvSpPr>
          <p:nvPr>
            <p:ph type="sldNum" sz="quarter" idx="12"/>
          </p:nvPr>
        </p:nvSpPr>
        <p:spPr/>
        <p:txBody>
          <a:bodyPr/>
          <a:lstStyle/>
          <a:p>
            <a:fld id="{9F1C1045-3B2D-41C8-992F-403E38C20071}" type="slidenum">
              <a:rPr lang="zh-CN" altLang="en-US" smtClean="0"/>
              <a:t>‹#›</a:t>
            </a:fld>
            <a:endParaRPr lang="zh-CN" altLang="en-US"/>
          </a:p>
        </p:txBody>
      </p:sp>
    </p:spTree>
    <p:extLst>
      <p:ext uri="{BB962C8B-B14F-4D97-AF65-F5344CB8AC3E}">
        <p14:creationId xmlns:p14="http://schemas.microsoft.com/office/powerpoint/2010/main" val="28056416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460C87DF-A943-4E52-9570-CF0C850F7D54}"/>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DD2919E8-9F40-49BD-85C1-D13270BAD310}"/>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0810FCAB-E739-4EB8-A8E9-5B8E1BEB159A}"/>
              </a:ext>
            </a:extLst>
          </p:cNvPr>
          <p:cNvSpPr>
            <a:spLocks noGrp="1"/>
          </p:cNvSpPr>
          <p:nvPr>
            <p:ph type="dt" sz="half" idx="10"/>
          </p:nvPr>
        </p:nvSpPr>
        <p:spPr/>
        <p:txBody>
          <a:bodyPr/>
          <a:lstStyle/>
          <a:p>
            <a:fld id="{85F5A3B2-0967-4B8C-8327-25A58CD568A6}" type="datetimeFigureOut">
              <a:rPr lang="zh-CN" altLang="en-US" smtClean="0"/>
              <a:t>2021/1/11</a:t>
            </a:fld>
            <a:endParaRPr lang="zh-CN" altLang="en-US"/>
          </a:p>
        </p:txBody>
      </p:sp>
      <p:sp>
        <p:nvSpPr>
          <p:cNvPr id="6" name="灯片编号占位符 5">
            <a:extLst>
              <a:ext uri="{FF2B5EF4-FFF2-40B4-BE49-F238E27FC236}">
                <a16:creationId xmlns:a16="http://schemas.microsoft.com/office/drawing/2014/main" id="{EB1E95C1-2665-4AF1-8480-09CC6DD14676}"/>
              </a:ext>
            </a:extLst>
          </p:cNvPr>
          <p:cNvSpPr>
            <a:spLocks noGrp="1"/>
          </p:cNvSpPr>
          <p:nvPr>
            <p:ph type="sldNum" sz="quarter" idx="12"/>
          </p:nvPr>
        </p:nvSpPr>
        <p:spPr/>
        <p:txBody>
          <a:bodyPr/>
          <a:lstStyle/>
          <a:p>
            <a:fld id="{9F1C1045-3B2D-41C8-992F-403E38C20071}" type="slidenum">
              <a:rPr lang="zh-CN" altLang="en-US" smtClean="0"/>
              <a:t>‹#›</a:t>
            </a:fld>
            <a:endParaRPr lang="zh-CN" altLang="en-US"/>
          </a:p>
        </p:txBody>
      </p:sp>
    </p:spTree>
    <p:extLst>
      <p:ext uri="{BB962C8B-B14F-4D97-AF65-F5344CB8AC3E}">
        <p14:creationId xmlns:p14="http://schemas.microsoft.com/office/powerpoint/2010/main" val="14004996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目录">
    <p:spTree>
      <p:nvGrpSpPr>
        <p:cNvPr id="1" name=""/>
        <p:cNvGrpSpPr/>
        <p:nvPr/>
      </p:nvGrpSpPr>
      <p:grpSpPr>
        <a:xfrm>
          <a:off x="0" y="0"/>
          <a:ext cx="0" cy="0"/>
          <a:chOff x="0" y="0"/>
          <a:chExt cx="0" cy="0"/>
        </a:xfrm>
      </p:grpSpPr>
      <p:cxnSp>
        <p:nvCxnSpPr>
          <p:cNvPr id="2" name="直接连接符 1"/>
          <p:cNvCxnSpPr/>
          <p:nvPr userDrawn="1"/>
        </p:nvCxnSpPr>
        <p:spPr>
          <a:xfrm>
            <a:off x="0" y="610419"/>
            <a:ext cx="12192000" cy="1"/>
          </a:xfrm>
          <a:prstGeom prst="line">
            <a:avLst/>
          </a:prstGeom>
          <a:ln w="57150">
            <a:solidFill>
              <a:schemeClr val="accent1"/>
            </a:solidFill>
            <a:prstDash val="solid"/>
          </a:ln>
        </p:spPr>
        <p:style>
          <a:lnRef idx="1">
            <a:schemeClr val="accent1"/>
          </a:lnRef>
          <a:fillRef idx="0">
            <a:schemeClr val="accent1"/>
          </a:fillRef>
          <a:effectRef idx="0">
            <a:schemeClr val="accent1"/>
          </a:effectRef>
          <a:fontRef idx="minor">
            <a:schemeClr val="tx1"/>
          </a:fontRef>
        </p:style>
      </p:cxnSp>
      <p:grpSp>
        <p:nvGrpSpPr>
          <p:cNvPr id="3" name="组合 2"/>
          <p:cNvGrpSpPr/>
          <p:nvPr userDrawn="1"/>
        </p:nvGrpSpPr>
        <p:grpSpPr>
          <a:xfrm>
            <a:off x="489922" y="177653"/>
            <a:ext cx="287957" cy="287973"/>
            <a:chOff x="624979" y="908720"/>
            <a:chExt cx="288032" cy="288032"/>
          </a:xfrm>
        </p:grpSpPr>
        <p:cxnSp>
          <p:nvCxnSpPr>
            <p:cNvPr id="4" name="直接连接符 3"/>
            <p:cNvCxnSpPr/>
            <p:nvPr/>
          </p:nvCxnSpPr>
          <p:spPr>
            <a:xfrm>
              <a:off x="624979" y="1196752"/>
              <a:ext cx="288032"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911622" y="908720"/>
              <a:ext cx="0" cy="288032"/>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flipV="1">
              <a:off x="696987" y="980728"/>
              <a:ext cx="216024" cy="216024"/>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34169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首页">
    <p:spTree>
      <p:nvGrpSpPr>
        <p:cNvPr id="1" name=""/>
        <p:cNvGrpSpPr/>
        <p:nvPr/>
      </p:nvGrpSpPr>
      <p:grpSpPr>
        <a:xfrm>
          <a:off x="0" y="0"/>
          <a:ext cx="0" cy="0"/>
          <a:chOff x="0" y="0"/>
          <a:chExt cx="0" cy="0"/>
        </a:xfrm>
      </p:grpSpPr>
      <p:sp>
        <p:nvSpPr>
          <p:cNvPr id="12" name="幻灯片编号"/>
          <p:cNvSpPr txBox="1">
            <a:spLocks noGrp="1"/>
          </p:cNvSpPr>
          <p:nvPr>
            <p:ph type="sldNum" sz="quarter" idx="2"/>
          </p:nvPr>
        </p:nvSpPr>
        <p:spPr>
          <a:prstGeom prst="rect">
            <a:avLst/>
          </a:prstGeom>
        </p:spPr>
        <p:txBody>
          <a:bodyPr/>
          <a:lstStyle>
            <a:lvl1pPr algn="r">
              <a:defRPr/>
            </a:lvl1pPr>
          </a:lstStyle>
          <a:p>
            <a:pPr marL="0" marR="0" lvl="0" indent="0" algn="r" defTabSz="410765" rtl="0" eaLnBrk="1" fontAlgn="auto" latinLnBrk="0" hangingPunct="0">
              <a:lnSpc>
                <a:spcPct val="100000"/>
              </a:lnSpc>
              <a:spcBef>
                <a:spcPts val="0"/>
              </a:spcBef>
              <a:spcAft>
                <a:spcPts val="0"/>
              </a:spcAft>
              <a:buClrTx/>
              <a:buSzTx/>
              <a:buFontTx/>
              <a:buNone/>
              <a:tabLst/>
              <a:defRPr/>
            </a:pPr>
            <a:fld id="{86CB4B4D-7CA3-9044-876B-883B54F8677D}" type="slidenum">
              <a:rPr kumimoji="0" lang="en-US" altLang="zh-CN" sz="1200" b="0" i="0" u="none" strike="noStrike" kern="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r" defTabSz="410765" rtl="0" eaLnBrk="1" fontAlgn="auto" latinLnBrk="0" hangingPunct="0">
                <a:lnSpc>
                  <a:spcPct val="100000"/>
                </a:lnSpc>
                <a:spcBef>
                  <a:spcPts val="0"/>
                </a:spcBef>
                <a:spcAft>
                  <a:spcPts val="0"/>
                </a:spcAft>
                <a:buClrTx/>
                <a:buSzTx/>
                <a:buFontTx/>
                <a:buNone/>
                <a:tabLst/>
                <a:defRPr/>
              </a:pPr>
              <a:t>‹#›</a:t>
            </a:fld>
            <a:endParaRPr kumimoji="0" lang="en-US" altLang="zh-CN" sz="1200" b="0" i="0" u="none" strike="noStrike" kern="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388497739"/>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9ED82463-3C47-4BBE-A3EB-2A26E94B3DD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4826BB58-BCC2-489D-B253-E87FCAFC4BC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29A0FA23-4E72-492F-862D-E2A345CA317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F5A3B2-0967-4B8C-8327-25A58CD568A6}" type="datetimeFigureOut">
              <a:rPr lang="zh-CN" altLang="en-US" smtClean="0"/>
              <a:t>2021/1/11</a:t>
            </a:fld>
            <a:endParaRPr lang="zh-CN" altLang="en-US"/>
          </a:p>
        </p:txBody>
      </p:sp>
      <p:sp>
        <p:nvSpPr>
          <p:cNvPr id="6" name="灯片编号占位符 5">
            <a:extLst>
              <a:ext uri="{FF2B5EF4-FFF2-40B4-BE49-F238E27FC236}">
                <a16:creationId xmlns:a16="http://schemas.microsoft.com/office/drawing/2014/main" id="{D69D641A-0988-4A06-86EA-E8FE4DE3D5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1C1045-3B2D-41C8-992F-403E38C20071}" type="slidenum">
              <a:rPr lang="zh-CN" altLang="en-US" smtClean="0"/>
              <a:t>‹#›</a:t>
            </a:fld>
            <a:endParaRPr lang="zh-CN" altLang="en-US"/>
          </a:p>
        </p:txBody>
      </p:sp>
      <p:pic>
        <p:nvPicPr>
          <p:cNvPr id="8" name="图片 7">
            <a:extLst>
              <a:ext uri="{FF2B5EF4-FFF2-40B4-BE49-F238E27FC236}">
                <a16:creationId xmlns:a16="http://schemas.microsoft.com/office/drawing/2014/main" id="{D655D98E-417D-4D3B-90BF-E7FA3479F6E1}"/>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3944153" y="6311900"/>
            <a:ext cx="4115157" cy="512108"/>
          </a:xfrm>
          <a:prstGeom prst="rect">
            <a:avLst/>
          </a:prstGeom>
        </p:spPr>
      </p:pic>
    </p:spTree>
    <p:extLst>
      <p:ext uri="{BB962C8B-B14F-4D97-AF65-F5344CB8AC3E}">
        <p14:creationId xmlns:p14="http://schemas.microsoft.com/office/powerpoint/2010/main" val="24261040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699" y="500674"/>
            <a:ext cx="5785338" cy="5785338"/>
          </a:xfrm>
          <a:prstGeom prst="rect">
            <a:avLst/>
          </a:prstGeom>
        </p:spPr>
      </p:pic>
      <p:sp>
        <p:nvSpPr>
          <p:cNvPr id="2" name="灯片编号占位符 1">
            <a:extLst>
              <a:ext uri="{FF2B5EF4-FFF2-40B4-BE49-F238E27FC236}">
                <a16:creationId xmlns:a16="http://schemas.microsoft.com/office/drawing/2014/main" id="{A2F2C01A-9FF8-444B-A56B-CDB2F4C4BF17}"/>
              </a:ext>
            </a:extLst>
          </p:cNvPr>
          <p:cNvSpPr>
            <a:spLocks noGrp="1"/>
          </p:cNvSpPr>
          <p:nvPr>
            <p:ph type="sldNum" sz="quarter" idx="2"/>
          </p:nvPr>
        </p:nvSpPr>
        <p:spPr/>
        <p:txBody>
          <a:bodyPr/>
          <a:lstStyle/>
          <a:p>
            <a:pPr marL="0" marR="0" lvl="0" indent="0" algn="r" defTabSz="410765" rtl="0" eaLnBrk="1" fontAlgn="auto" latinLnBrk="0" hangingPunct="0">
              <a:lnSpc>
                <a:spcPct val="100000"/>
              </a:lnSpc>
              <a:spcBef>
                <a:spcPts val="0"/>
              </a:spcBef>
              <a:spcAft>
                <a:spcPts val="0"/>
              </a:spcAft>
              <a:buClrTx/>
              <a:buSzTx/>
              <a:buFontTx/>
              <a:buNone/>
              <a:tabLst/>
              <a:defRPr/>
            </a:pPr>
            <a:fld id="{86CB4B4D-7CA3-9044-876B-883B54F8677D}" type="slidenum">
              <a:rPr kumimoji="0" lang="en-US" altLang="zh-CN" sz="1200" b="0" i="0" u="none" strike="noStrike" kern="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410765" rtl="0" eaLnBrk="1" fontAlgn="auto" latinLnBrk="0" hangingPunct="0">
                <a:lnSpc>
                  <a:spcPct val="100000"/>
                </a:lnSpc>
                <a:spcBef>
                  <a:spcPts val="0"/>
                </a:spcBef>
                <a:spcAft>
                  <a:spcPts val="0"/>
                </a:spcAft>
                <a:buClrTx/>
                <a:buSzTx/>
                <a:buFontTx/>
                <a:buNone/>
                <a:tabLst/>
                <a:defRPr/>
              </a:pPr>
              <a:t>1</a:t>
            </a:fld>
            <a:endParaRPr kumimoji="0" lang="en-US" altLang="zh-CN" sz="12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pic>
        <p:nvPicPr>
          <p:cNvPr id="6" name="图片 5"/>
          <p:cNvPicPr>
            <a:picLocks noChangeAspect="1"/>
          </p:cNvPicPr>
          <p:nvPr/>
        </p:nvPicPr>
        <p:blipFill>
          <a:blip r:embed="rId3"/>
          <a:stretch>
            <a:fillRect/>
          </a:stretch>
        </p:blipFill>
        <p:spPr>
          <a:xfrm>
            <a:off x="6103060" y="1982666"/>
            <a:ext cx="3591658" cy="3591658"/>
          </a:xfrm>
          <a:prstGeom prst="rect">
            <a:avLst/>
          </a:prstGeom>
        </p:spPr>
      </p:pic>
    </p:spTree>
    <p:extLst>
      <p:ext uri="{BB962C8B-B14F-4D97-AF65-F5344CB8AC3E}">
        <p14:creationId xmlns:p14="http://schemas.microsoft.com/office/powerpoint/2010/main" val="2523025760"/>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088" y="613"/>
            <a:ext cx="12208220" cy="6856777"/>
          </a:xfrm>
          <a:prstGeom prst="rect">
            <a:avLst/>
          </a:prstGeom>
          <a:solidFill>
            <a:srgbClr val="BDD7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66943" rtl="0" eaLnBrk="1" fontAlgn="base" latinLnBrk="0" hangingPunct="1">
              <a:lnSpc>
                <a:spcPct val="100000"/>
              </a:lnSpc>
              <a:spcBef>
                <a:spcPct val="0"/>
              </a:spcBef>
              <a:spcAft>
                <a:spcPct val="0"/>
              </a:spcAft>
              <a:buClrTx/>
              <a:buSzTx/>
              <a:buFontTx/>
              <a:buNone/>
              <a:tabLst/>
              <a:defRPr/>
            </a:pPr>
            <a:endParaRPr kumimoji="0" lang="zh-CN" altLang="en-US" sz="1707"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1" name="矩形 20"/>
          <p:cNvSpPr/>
          <p:nvPr/>
        </p:nvSpPr>
        <p:spPr>
          <a:xfrm>
            <a:off x="3777077" y="613"/>
            <a:ext cx="4637848" cy="6856777"/>
          </a:xfrm>
          <a:prstGeom prst="rect">
            <a:avLst/>
          </a:prstGeom>
          <a:solidFill>
            <a:srgbClr val="0E2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66943" rtl="0" eaLnBrk="1" fontAlgn="base" latinLnBrk="0" hangingPunct="1">
              <a:lnSpc>
                <a:spcPct val="100000"/>
              </a:lnSpc>
              <a:spcBef>
                <a:spcPct val="0"/>
              </a:spcBef>
              <a:spcAft>
                <a:spcPct val="0"/>
              </a:spcAft>
              <a:buClrTx/>
              <a:buSzTx/>
              <a:buFontTx/>
              <a:buNone/>
              <a:tabLst/>
              <a:defRPr/>
            </a:pPr>
            <a:endParaRPr kumimoji="0" lang="zh-CN" altLang="en-US" sz="1707"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2" name="矩形 21"/>
          <p:cNvSpPr/>
          <p:nvPr/>
        </p:nvSpPr>
        <p:spPr>
          <a:xfrm>
            <a:off x="2029551" y="1148172"/>
            <a:ext cx="8132900" cy="4561661"/>
          </a:xfrm>
          <a:prstGeom prst="rect">
            <a:avLst/>
          </a:prstGeom>
          <a:solidFill>
            <a:schemeClr val="bg1">
              <a:alpha val="94000"/>
            </a:schemeClr>
          </a:solidFill>
          <a:ln>
            <a:noFill/>
          </a:ln>
          <a:effectLst>
            <a:outerShdw blurRad="279400" sx="103000" sy="103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66943" rtl="0" eaLnBrk="1" fontAlgn="base" latinLnBrk="0" hangingPunct="1">
              <a:lnSpc>
                <a:spcPct val="100000"/>
              </a:lnSpc>
              <a:spcBef>
                <a:spcPct val="0"/>
              </a:spcBef>
              <a:spcAft>
                <a:spcPct val="0"/>
              </a:spcAft>
              <a:buClrTx/>
              <a:buSzTx/>
              <a:buFontTx/>
              <a:buNone/>
              <a:tabLst/>
              <a:defRPr/>
            </a:pPr>
            <a:endParaRPr kumimoji="0" lang="zh-CN" altLang="en-US" sz="1707"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0" name="矩形 9"/>
          <p:cNvSpPr/>
          <p:nvPr/>
        </p:nvSpPr>
        <p:spPr>
          <a:xfrm>
            <a:off x="3777076" y="2233642"/>
            <a:ext cx="4637848" cy="896640"/>
          </a:xfrm>
          <a:prstGeom prst="rect">
            <a:avLst/>
          </a:prstGeom>
        </p:spPr>
        <p:txBody>
          <a:bodyPr wrap="square" lIns="65009" tIns="32504" rIns="65009" bIns="32504">
            <a:spAutoFit/>
          </a:bodyPr>
          <a:lstStyle/>
          <a:p>
            <a:pPr marL="0" marR="0" lvl="0" indent="0" algn="ctr" defTabSz="866943" rtl="0" eaLnBrk="1" fontAlgn="base" latinLnBrk="0" hangingPunct="1">
              <a:lnSpc>
                <a:spcPct val="100000"/>
              </a:lnSpc>
              <a:spcBef>
                <a:spcPct val="0"/>
              </a:spcBef>
              <a:spcAft>
                <a:spcPct val="0"/>
              </a:spcAft>
              <a:buClrTx/>
              <a:buSzTx/>
              <a:buFontTx/>
              <a:buNone/>
              <a:tabLst/>
              <a:defRPr/>
            </a:pPr>
            <a:r>
              <a:rPr kumimoji="0" lang="zh-CN" altLang="en-US" sz="5400" b="1" i="0" u="none" strike="noStrike" kern="1200" cap="none" spc="0" normalizeH="0" baseline="0" noProof="0" dirty="0">
                <a:ln>
                  <a:noFill/>
                </a:ln>
                <a:solidFill>
                  <a:srgbClr val="0E2234"/>
                </a:solidFill>
                <a:effectLst/>
                <a:uLnTx/>
                <a:uFillTx/>
                <a:latin typeface="微软雅黑" panose="020B0503020204020204" pitchFamily="34" charset="-122"/>
                <a:ea typeface="微软雅黑" panose="020B0503020204020204" pitchFamily="34" charset="-122"/>
                <a:cs typeface="+mn-cs"/>
              </a:rPr>
              <a:t>第五章第二节</a:t>
            </a:r>
          </a:p>
        </p:txBody>
      </p:sp>
      <p:sp>
        <p:nvSpPr>
          <p:cNvPr id="11" name="矩形 10"/>
          <p:cNvSpPr/>
          <p:nvPr/>
        </p:nvSpPr>
        <p:spPr>
          <a:xfrm>
            <a:off x="2029552" y="3480436"/>
            <a:ext cx="8059328" cy="619641"/>
          </a:xfrm>
          <a:prstGeom prst="rect">
            <a:avLst/>
          </a:prstGeom>
        </p:spPr>
        <p:txBody>
          <a:bodyPr wrap="square" lIns="65009" tIns="32504" rIns="65009" bIns="32504">
            <a:spAutoFit/>
          </a:bodyPr>
          <a:lstStyle/>
          <a:p>
            <a:pPr marL="0" marR="0" lvl="0" indent="0" algn="ctr" defTabSz="866943" rtl="0" eaLnBrk="1" fontAlgn="base" latinLnBrk="0" hangingPunct="1">
              <a:lnSpc>
                <a:spcPct val="100000"/>
              </a:lnSpc>
              <a:spcBef>
                <a:spcPct val="0"/>
              </a:spcBef>
              <a:spcAft>
                <a:spcPct val="0"/>
              </a:spcAft>
              <a:buClrTx/>
              <a:buSzTx/>
              <a:buFontTx/>
              <a:buNone/>
              <a:tabLst/>
              <a:defRPr/>
            </a:pPr>
            <a:r>
              <a:rPr lang="en-US" altLang="zh-CN" sz="3600" b="1" dirty="0" smtClean="0">
                <a:solidFill>
                  <a:srgbClr val="0E2234"/>
                </a:solidFill>
                <a:latin typeface="微软雅黑" panose="020B0503020204020204" pitchFamily="34" charset="-122"/>
                <a:ea typeface="微软雅黑" panose="020B0503020204020204" pitchFamily="34" charset="-122"/>
              </a:rPr>
              <a:t>《</a:t>
            </a:r>
            <a:r>
              <a:rPr lang="zh-CN" altLang="en-US" sz="3600" b="1" dirty="0" smtClean="0">
                <a:solidFill>
                  <a:srgbClr val="0E2234"/>
                </a:solidFill>
                <a:latin typeface="微软雅黑" panose="020B0503020204020204" pitchFamily="34" charset="-122"/>
                <a:ea typeface="微软雅黑" panose="020B0503020204020204" pitchFamily="34" charset="-122"/>
              </a:rPr>
              <a:t>商海通牒</a:t>
            </a:r>
            <a:r>
              <a:rPr lang="en-US" altLang="zh-CN" sz="3600" b="1" dirty="0" smtClean="0">
                <a:solidFill>
                  <a:srgbClr val="0E2234"/>
                </a:solidFill>
                <a:latin typeface="微软雅黑" panose="020B0503020204020204" pitchFamily="34" charset="-122"/>
                <a:ea typeface="微软雅黑" panose="020B0503020204020204" pitchFamily="34" charset="-122"/>
              </a:rPr>
              <a:t>》</a:t>
            </a:r>
            <a:r>
              <a:rPr lang="zh-CN" altLang="en-US" sz="3600" b="1" dirty="0" smtClean="0">
                <a:solidFill>
                  <a:srgbClr val="0E2234"/>
                </a:solidFill>
                <a:latin typeface="微软雅黑" panose="020B0503020204020204" pitchFamily="34" charset="-122"/>
                <a:ea typeface="微软雅黑" panose="020B0503020204020204" pitchFamily="34" charset="-122"/>
              </a:rPr>
              <a:t>：赢得</a:t>
            </a:r>
            <a:r>
              <a:rPr lang="zh-CN" altLang="en-US" sz="3600" b="1" dirty="0">
                <a:solidFill>
                  <a:srgbClr val="0E2234"/>
                </a:solidFill>
                <a:latin typeface="微软雅黑" panose="020B0503020204020204" pitchFamily="34" charset="-122"/>
                <a:ea typeface="微软雅黑" panose="020B0503020204020204" pitchFamily="34" charset="-122"/>
              </a:rPr>
              <a:t>“工资锦标赛”？</a:t>
            </a:r>
            <a:endParaRPr kumimoji="0" lang="zh-CN" altLang="en-US" sz="3600" b="1" i="0" u="none" strike="noStrike" kern="1200" cap="none" spc="0" normalizeH="0" baseline="0" noProof="0" dirty="0">
              <a:ln>
                <a:noFill/>
              </a:ln>
              <a:solidFill>
                <a:srgbClr val="0E2234"/>
              </a:solidFill>
              <a:effectLst/>
              <a:uLnTx/>
              <a:uFillTx/>
              <a:latin typeface="微软雅黑" panose="020B0503020204020204" pitchFamily="34" charset="-122"/>
              <a:ea typeface="微软雅黑" panose="020B0503020204020204" pitchFamily="34" charset="-122"/>
            </a:endParaRPr>
          </a:p>
        </p:txBody>
      </p:sp>
      <p:sp>
        <p:nvSpPr>
          <p:cNvPr id="12" name="文本框 11">
            <a:extLst>
              <a:ext uri="{FF2B5EF4-FFF2-40B4-BE49-F238E27FC236}">
                <a16:creationId xmlns:a16="http://schemas.microsoft.com/office/drawing/2014/main" id="{C3697C63-DEA0-42A1-91BD-AB166F335CF7}"/>
              </a:ext>
            </a:extLst>
          </p:cNvPr>
          <p:cNvSpPr txBox="1"/>
          <p:nvPr/>
        </p:nvSpPr>
        <p:spPr>
          <a:xfrm>
            <a:off x="11582402" y="6299200"/>
            <a:ext cx="26416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1</a:t>
            </a:r>
            <a:endPar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2561755465"/>
      </p:ext>
    </p:extLst>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up)">
                                          <p:cBhvr>
                                            <p:cTn id="12" dur="500"/>
                                            <p:tgtEl>
                                              <p:spTgt spid="21"/>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wipe(left)">
                                          <p:cBhvr>
                                            <p:cTn id="16" dur="500"/>
                                            <p:tgtEl>
                                              <p:spTgt spid="22"/>
                                            </p:tgtEl>
                                          </p:cBhvr>
                                        </p:animEffect>
                                      </p:childTnLst>
                                    </p:cTn>
                                  </p:par>
                                </p:childTnLst>
                              </p:cTn>
                            </p:par>
                            <p:par>
                              <p:cTn id="17" fill="hold">
                                <p:stCondLst>
                                  <p:cond delay="1500"/>
                                </p:stCondLst>
                                <p:childTnLst>
                                  <p:par>
                                    <p:cTn id="18" presetID="41" presetClass="entr" presetSubtype="0" fill="hold" grpId="0" nodeType="afterEffect">
                                      <p:stCondLst>
                                        <p:cond delay="0"/>
                                      </p:stCondLst>
                                      <p:iterate type="lt">
                                        <p:tmPct val="6140"/>
                                      </p:iterate>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10"/>
                                            </p:tgtEl>
                                            <p:attrNameLst>
                                              <p:attrName>ppt_y</p:attrName>
                                            </p:attrNameLst>
                                          </p:cBhvr>
                                          <p:tavLst>
                                            <p:tav tm="0">
                                              <p:val>
                                                <p:strVal val="#ppt_y"/>
                                              </p:val>
                                            </p:tav>
                                            <p:tav tm="100000">
                                              <p:val>
                                                <p:strVal val="#ppt_y"/>
                                              </p:val>
                                            </p:tav>
                                          </p:tavLst>
                                        </p:anim>
                                        <p:anim calcmode="lin" valueType="num">
                                          <p:cBhvr>
                                            <p:cTn id="22"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10"/>
                                            </p:tgtEl>
                                          </p:cBhvr>
                                        </p:animEffect>
                                      </p:childTnLst>
                                    </p:cTn>
                                  </p:par>
                                </p:childTnLst>
                              </p:cTn>
                            </p:par>
                            <p:par>
                              <p:cTn id="25" fill="hold">
                                <p:stCondLst>
                                  <p:cond delay="2154"/>
                                </p:stCondLst>
                                <p:childTnLst>
                                  <p:par>
                                    <p:cTn id="26" presetID="2" presetClass="entr" presetSubtype="2" fill="hold" grpId="0" nodeType="afterEffect" p14:presetBounceEnd="20000">
                                      <p:stCondLst>
                                        <p:cond delay="0"/>
                                      </p:stCondLst>
                                      <p:iterate type="lt">
                                        <p:tmPct val="10000"/>
                                      </p:iterate>
                                      <p:childTnLst>
                                        <p:set>
                                          <p:cBhvr>
                                            <p:cTn id="27" dur="1" fill="hold">
                                              <p:stCondLst>
                                                <p:cond delay="0"/>
                                              </p:stCondLst>
                                            </p:cTn>
                                            <p:tgtEl>
                                              <p:spTgt spid="11"/>
                                            </p:tgtEl>
                                            <p:attrNameLst>
                                              <p:attrName>style.visibility</p:attrName>
                                            </p:attrNameLst>
                                          </p:cBhvr>
                                          <p:to>
                                            <p:strVal val="visible"/>
                                          </p:to>
                                        </p:set>
                                        <p:anim calcmode="lin" valueType="num" p14:bounceEnd="20000">
                                          <p:cBhvr additive="base">
                                            <p:cTn id="28" dur="500" fill="hold"/>
                                            <p:tgtEl>
                                              <p:spTgt spid="11"/>
                                            </p:tgtEl>
                                            <p:attrNameLst>
                                              <p:attrName>ppt_x</p:attrName>
                                            </p:attrNameLst>
                                          </p:cBhvr>
                                          <p:tavLst>
                                            <p:tav tm="0">
                                              <p:val>
                                                <p:strVal val="1+#ppt_w/2"/>
                                              </p:val>
                                            </p:tav>
                                            <p:tav tm="100000">
                                              <p:val>
                                                <p:strVal val="#ppt_x"/>
                                              </p:val>
                                            </p:tav>
                                          </p:tavLst>
                                        </p:anim>
                                        <p:anim calcmode="lin" valueType="num" p14:bounceEnd="20000">
                                          <p:cBhvr additive="base">
                                            <p:cTn id="29"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1" grpId="0" animBg="1"/>
          <p:bldP spid="22" grpId="0" animBg="1"/>
          <p:bldP spid="10" grpId="0"/>
          <p:bldP spid="1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up)">
                                          <p:cBhvr>
                                            <p:cTn id="12" dur="500"/>
                                            <p:tgtEl>
                                              <p:spTgt spid="21"/>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wipe(left)">
                                          <p:cBhvr>
                                            <p:cTn id="16" dur="500"/>
                                            <p:tgtEl>
                                              <p:spTgt spid="22"/>
                                            </p:tgtEl>
                                          </p:cBhvr>
                                        </p:animEffect>
                                      </p:childTnLst>
                                    </p:cTn>
                                  </p:par>
                                </p:childTnLst>
                              </p:cTn>
                            </p:par>
                            <p:par>
                              <p:cTn id="17" fill="hold">
                                <p:stCondLst>
                                  <p:cond delay="1500"/>
                                </p:stCondLst>
                                <p:childTnLst>
                                  <p:par>
                                    <p:cTn id="18" presetID="41" presetClass="entr" presetSubtype="0" fill="hold" grpId="0" nodeType="afterEffect">
                                      <p:stCondLst>
                                        <p:cond delay="0"/>
                                      </p:stCondLst>
                                      <p:iterate type="lt">
                                        <p:tmPct val="6140"/>
                                      </p:iterate>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10"/>
                                            </p:tgtEl>
                                            <p:attrNameLst>
                                              <p:attrName>ppt_y</p:attrName>
                                            </p:attrNameLst>
                                          </p:cBhvr>
                                          <p:tavLst>
                                            <p:tav tm="0">
                                              <p:val>
                                                <p:strVal val="#ppt_y"/>
                                              </p:val>
                                            </p:tav>
                                            <p:tav tm="100000">
                                              <p:val>
                                                <p:strVal val="#ppt_y"/>
                                              </p:val>
                                            </p:tav>
                                          </p:tavLst>
                                        </p:anim>
                                        <p:anim calcmode="lin" valueType="num">
                                          <p:cBhvr>
                                            <p:cTn id="22"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10"/>
                                            </p:tgtEl>
                                          </p:cBhvr>
                                        </p:animEffect>
                                      </p:childTnLst>
                                    </p:cTn>
                                  </p:par>
                                </p:childTnLst>
                              </p:cTn>
                            </p:par>
                            <p:par>
                              <p:cTn id="25" fill="hold">
                                <p:stCondLst>
                                  <p:cond delay="2154"/>
                                </p:stCondLst>
                                <p:childTnLst>
                                  <p:par>
                                    <p:cTn id="26" presetID="2" presetClass="entr" presetSubtype="2" fill="hold" grpId="0" nodeType="afterEffect">
                                      <p:stCondLst>
                                        <p:cond delay="0"/>
                                      </p:stCondLst>
                                      <p:iterate type="lt">
                                        <p:tmPct val="10000"/>
                                      </p:iterate>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1+#ppt_w/2"/>
                                              </p:val>
                                            </p:tav>
                                            <p:tav tm="100000">
                                              <p:val>
                                                <p:strVal val="#ppt_x"/>
                                              </p:val>
                                            </p:tav>
                                          </p:tavLst>
                                        </p:anim>
                                        <p:anim calcmode="lin" valueType="num">
                                          <p:cBhvr additive="base">
                                            <p:cTn id="29"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1" grpId="0" animBg="1"/>
          <p:bldP spid="22" grpId="0" animBg="1"/>
          <p:bldP spid="10" grpId="0"/>
          <p:bldP spid="11"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88" y="613"/>
            <a:ext cx="12196180" cy="6856777"/>
          </a:xfrm>
          <a:prstGeom prst="rect">
            <a:avLst/>
          </a:prstGeom>
          <a:solidFill>
            <a:srgbClr val="BDD7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66943" rtl="0" eaLnBrk="1" fontAlgn="base" latinLnBrk="0" hangingPunct="1">
              <a:lnSpc>
                <a:spcPct val="100000"/>
              </a:lnSpc>
              <a:spcBef>
                <a:spcPct val="0"/>
              </a:spcBef>
              <a:spcAft>
                <a:spcPct val="0"/>
              </a:spcAft>
              <a:buClrTx/>
              <a:buSzTx/>
              <a:buFontTx/>
              <a:buNone/>
              <a:tabLst/>
              <a:defRPr/>
            </a:pPr>
            <a:endParaRPr kumimoji="0" lang="zh-CN" altLang="en-US" sz="1707"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 name="矩形 4"/>
          <p:cNvSpPr/>
          <p:nvPr/>
        </p:nvSpPr>
        <p:spPr>
          <a:xfrm>
            <a:off x="1710519" y="1043530"/>
            <a:ext cx="8770961" cy="5214007"/>
          </a:xfrm>
          <a:prstGeom prst="rect">
            <a:avLst/>
          </a:prstGeom>
          <a:solidFill>
            <a:schemeClr val="bg1">
              <a:alpha val="94000"/>
            </a:schemeClr>
          </a:solidFill>
          <a:ln>
            <a:noFill/>
          </a:ln>
          <a:effectLst>
            <a:outerShdw blurRad="279400" sx="103000" sy="103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66943" rtl="0" eaLnBrk="1" fontAlgn="base" latinLnBrk="0" hangingPunct="1">
              <a:lnSpc>
                <a:spcPct val="100000"/>
              </a:lnSpc>
              <a:spcBef>
                <a:spcPct val="0"/>
              </a:spcBef>
              <a:spcAft>
                <a:spcPct val="0"/>
              </a:spcAft>
              <a:buClrTx/>
              <a:buSzTx/>
              <a:buFontTx/>
              <a:buNone/>
              <a:tabLst/>
              <a:defRPr/>
            </a:pPr>
            <a:endParaRPr kumimoji="0" lang="zh-CN" altLang="en-US" sz="1707"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8" name="任意多边形: 形状 7"/>
          <p:cNvSpPr/>
          <p:nvPr/>
        </p:nvSpPr>
        <p:spPr>
          <a:xfrm>
            <a:off x="2225731" y="614"/>
            <a:ext cx="1542775" cy="3637643"/>
          </a:xfrm>
          <a:custGeom>
            <a:avLst/>
            <a:gdLst>
              <a:gd name="connsiteX0" fmla="*/ 0 w 1543050"/>
              <a:gd name="connsiteY0" fmla="*/ 0 h 2781300"/>
              <a:gd name="connsiteX1" fmla="*/ 1543050 w 1543050"/>
              <a:gd name="connsiteY1" fmla="*/ 0 h 2781300"/>
              <a:gd name="connsiteX2" fmla="*/ 1543050 w 1543050"/>
              <a:gd name="connsiteY2" fmla="*/ 2781300 h 2781300"/>
              <a:gd name="connsiteX3" fmla="*/ 771525 w 1543050"/>
              <a:gd name="connsiteY3" fmla="*/ 1981368 h 2781300"/>
              <a:gd name="connsiteX4" fmla="*/ 0 w 1543050"/>
              <a:gd name="connsiteY4" fmla="*/ 2781300 h 2781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3050" h="2781300">
                <a:moveTo>
                  <a:pt x="0" y="0"/>
                </a:moveTo>
                <a:lnTo>
                  <a:pt x="1543050" y="0"/>
                </a:lnTo>
                <a:lnTo>
                  <a:pt x="1543050" y="2781300"/>
                </a:lnTo>
                <a:lnTo>
                  <a:pt x="771525" y="1981368"/>
                </a:lnTo>
                <a:lnTo>
                  <a:pt x="0" y="2781300"/>
                </a:lnTo>
                <a:close/>
              </a:path>
            </a:pathLst>
          </a:custGeom>
          <a:solidFill>
            <a:srgbClr val="0E2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66943" rtl="0" eaLnBrk="1" fontAlgn="base" latinLnBrk="0" hangingPunct="1">
              <a:lnSpc>
                <a:spcPct val="100000"/>
              </a:lnSpc>
              <a:spcBef>
                <a:spcPct val="0"/>
              </a:spcBef>
              <a:spcAft>
                <a:spcPct val="0"/>
              </a:spcAft>
              <a:buClrTx/>
              <a:buSzTx/>
              <a:buFontTx/>
              <a:buNone/>
              <a:tabLst/>
              <a:defRPr/>
            </a:pPr>
            <a:endParaRPr kumimoji="0" lang="zh-CN" altLang="en-US" sz="1707"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3" name="文本框 22"/>
          <p:cNvSpPr txBox="1"/>
          <p:nvPr/>
        </p:nvSpPr>
        <p:spPr>
          <a:xfrm>
            <a:off x="2217106" y="1417880"/>
            <a:ext cx="1560022" cy="830677"/>
          </a:xfrm>
          <a:prstGeom prst="rect">
            <a:avLst/>
          </a:prstGeom>
          <a:noFill/>
        </p:spPr>
        <p:txBody>
          <a:bodyPr wrap="square" rtlCol="0">
            <a:spAutoFit/>
          </a:bodyPr>
          <a:lstStyle/>
          <a:p>
            <a:pPr marL="0" marR="0" lvl="0" indent="0" algn="ctr" defTabSz="866943" rtl="0" eaLnBrk="1" fontAlgn="base" latinLnBrk="0" hangingPunct="1">
              <a:lnSpc>
                <a:spcPct val="100000"/>
              </a:lnSpc>
              <a:spcBef>
                <a:spcPct val="0"/>
              </a:spcBef>
              <a:spcAft>
                <a:spcPct val="0"/>
              </a:spcAft>
              <a:buClrTx/>
              <a:buSzTx/>
              <a:buFontTx/>
              <a:buNone/>
              <a:tabLst/>
              <a:defRPr/>
            </a:pPr>
            <a:r>
              <a:rPr kumimoji="0" lang="zh-CN" altLang="en-US" sz="4798" b="0" i="0" u="none" strike="noStrike" kern="1200" cap="none" spc="3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目录</a:t>
            </a:r>
          </a:p>
        </p:txBody>
      </p:sp>
      <p:grpSp>
        <p:nvGrpSpPr>
          <p:cNvPr id="24" name="组合 23">
            <a:extLst>
              <a:ext uri="{FF2B5EF4-FFF2-40B4-BE49-F238E27FC236}">
                <a16:creationId xmlns:a16="http://schemas.microsoft.com/office/drawing/2014/main" id="{FA9C9C3E-AAF2-4602-86D3-F184AE812421}"/>
              </a:ext>
            </a:extLst>
          </p:cNvPr>
          <p:cNvGrpSpPr/>
          <p:nvPr/>
        </p:nvGrpSpPr>
        <p:grpSpPr>
          <a:xfrm>
            <a:off x="5293522" y="1144896"/>
            <a:ext cx="4681533" cy="461666"/>
            <a:chOff x="5582734" y="1575319"/>
            <a:chExt cx="4938165" cy="487062"/>
          </a:xfrm>
        </p:grpSpPr>
        <p:sp>
          <p:nvSpPr>
            <p:cNvPr id="27" name="文本框 26">
              <a:extLst>
                <a:ext uri="{FF2B5EF4-FFF2-40B4-BE49-F238E27FC236}">
                  <a16:creationId xmlns:a16="http://schemas.microsoft.com/office/drawing/2014/main" id="{87E1B3E6-A3B4-45DA-A47E-6E631EF0D5AF}"/>
                </a:ext>
              </a:extLst>
            </p:cNvPr>
            <p:cNvSpPr txBox="1"/>
            <p:nvPr/>
          </p:nvSpPr>
          <p:spPr>
            <a:xfrm>
              <a:off x="7098729" y="1575319"/>
              <a:ext cx="3422170" cy="4221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无处不在的锦标赛</a:t>
              </a:r>
              <a:endParaRPr kumimoji="0" lang="zh-CN"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8" name="文本框 27">
              <a:extLst>
                <a:ext uri="{FF2B5EF4-FFF2-40B4-BE49-F238E27FC236}">
                  <a16:creationId xmlns:a16="http://schemas.microsoft.com/office/drawing/2014/main" id="{5CC23C81-09D0-439E-A5CE-FC8464DD2B17}"/>
                </a:ext>
              </a:extLst>
            </p:cNvPr>
            <p:cNvSpPr txBox="1"/>
            <p:nvPr/>
          </p:nvSpPr>
          <p:spPr>
            <a:xfrm>
              <a:off x="5582734" y="1575320"/>
              <a:ext cx="1163907" cy="487061"/>
            </a:xfrm>
            <a:prstGeom prst="rect">
              <a:avLst/>
            </a:prstGeom>
            <a:noFill/>
          </p:spPr>
          <p:txBody>
            <a:bodyPr wrap="square" rtlCol="0">
              <a:spAutoFit/>
            </a:bodyPr>
            <a:lstStyle/>
            <a:p>
              <a:pPr defTabSz="866943" fontAlgn="base">
                <a:spcBef>
                  <a:spcPct val="0"/>
                </a:spcBef>
                <a:spcAft>
                  <a:spcPct val="0"/>
                </a:spcAft>
              </a:pPr>
              <a:r>
                <a:rPr lang="en-US" altLang="zh-CN" sz="2400" b="1" dirty="0">
                  <a:solidFill>
                    <a:srgbClr val="0E2234"/>
                  </a:solidFill>
                  <a:latin typeface="微软雅黑" panose="020B0503020204020204" pitchFamily="34" charset="-122"/>
                  <a:ea typeface="微软雅黑" panose="020B0503020204020204" pitchFamily="34" charset="-122"/>
                </a:rPr>
                <a:t> 1</a:t>
              </a:r>
              <a:endParaRPr lang="zh-CN" altLang="en-US" sz="2400" b="1" dirty="0">
                <a:solidFill>
                  <a:srgbClr val="0E2234"/>
                </a:solidFill>
                <a:latin typeface="微软雅黑" panose="020B0503020204020204" pitchFamily="34" charset="-122"/>
                <a:ea typeface="微软雅黑" panose="020B0503020204020204" pitchFamily="34" charset="-122"/>
              </a:endParaRPr>
            </a:p>
          </p:txBody>
        </p:sp>
        <p:cxnSp>
          <p:nvCxnSpPr>
            <p:cNvPr id="29" name="直接连接符 28">
              <a:extLst>
                <a:ext uri="{FF2B5EF4-FFF2-40B4-BE49-F238E27FC236}">
                  <a16:creationId xmlns:a16="http://schemas.microsoft.com/office/drawing/2014/main" id="{0A327097-67E6-4565-B0E3-469A069F427F}"/>
                </a:ext>
              </a:extLst>
            </p:cNvPr>
            <p:cNvCxnSpPr/>
            <p:nvPr/>
          </p:nvCxnSpPr>
          <p:spPr>
            <a:xfrm flipH="1">
              <a:off x="6843687" y="1655943"/>
              <a:ext cx="174681" cy="325638"/>
            </a:xfrm>
            <a:prstGeom prst="line">
              <a:avLst/>
            </a:prstGeom>
            <a:ln w="25400">
              <a:solidFill>
                <a:srgbClr val="0E2234"/>
              </a:solidFill>
            </a:ln>
          </p:spPr>
          <p:style>
            <a:lnRef idx="1">
              <a:schemeClr val="accent1"/>
            </a:lnRef>
            <a:fillRef idx="0">
              <a:schemeClr val="accent1"/>
            </a:fillRef>
            <a:effectRef idx="0">
              <a:schemeClr val="accent1"/>
            </a:effectRef>
            <a:fontRef idx="minor">
              <a:schemeClr val="tx1"/>
            </a:fontRef>
          </p:style>
        </p:cxnSp>
      </p:grpSp>
      <p:grpSp>
        <p:nvGrpSpPr>
          <p:cNvPr id="30" name="组合 29">
            <a:extLst>
              <a:ext uri="{FF2B5EF4-FFF2-40B4-BE49-F238E27FC236}">
                <a16:creationId xmlns:a16="http://schemas.microsoft.com/office/drawing/2014/main" id="{2238C160-B487-4288-900B-4AA5CD4426AD}"/>
              </a:ext>
            </a:extLst>
          </p:cNvPr>
          <p:cNvGrpSpPr/>
          <p:nvPr/>
        </p:nvGrpSpPr>
        <p:grpSpPr>
          <a:xfrm>
            <a:off x="5263868" y="2007289"/>
            <a:ext cx="4681533" cy="461665"/>
            <a:chOff x="5582734" y="1551228"/>
            <a:chExt cx="4938165" cy="487061"/>
          </a:xfrm>
        </p:grpSpPr>
        <p:sp>
          <p:nvSpPr>
            <p:cNvPr id="31" name="文本框 30">
              <a:extLst>
                <a:ext uri="{FF2B5EF4-FFF2-40B4-BE49-F238E27FC236}">
                  <a16:creationId xmlns:a16="http://schemas.microsoft.com/office/drawing/2014/main" id="{334F03C2-9648-440F-8A0F-CE5641B0127B}"/>
                </a:ext>
              </a:extLst>
            </p:cNvPr>
            <p:cNvSpPr txBox="1"/>
            <p:nvPr/>
          </p:nvSpPr>
          <p:spPr>
            <a:xfrm>
              <a:off x="7098729" y="1575319"/>
              <a:ext cx="3422170" cy="422120"/>
            </a:xfrm>
            <a:prstGeom prst="rect">
              <a:avLst/>
            </a:prstGeom>
            <a:noFill/>
          </p:spPr>
          <p:txBody>
            <a:bodyPr wrap="square" rtlCol="0">
              <a:spAutoFit/>
            </a:bodyPr>
            <a:lstStyle/>
            <a:p>
              <a:pPr lvl="0"/>
              <a:r>
                <a:rPr lang="zh-CN" altLang="en-US" sz="2000" b="1" dirty="0">
                  <a:solidFill>
                    <a:prstClr val="black"/>
                  </a:solidFill>
                  <a:latin typeface="微软雅黑" panose="020B0503020204020204" pitchFamily="34" charset="-122"/>
                  <a:ea typeface="微软雅黑" panose="020B0503020204020204" pitchFamily="34" charset="-122"/>
                </a:rPr>
                <a:t>什么是锦标赛理论？</a:t>
              </a:r>
              <a:endParaRPr kumimoji="0" lang="zh-CN"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2" name="文本框 31">
              <a:extLst>
                <a:ext uri="{FF2B5EF4-FFF2-40B4-BE49-F238E27FC236}">
                  <a16:creationId xmlns:a16="http://schemas.microsoft.com/office/drawing/2014/main" id="{CD6D4D83-73F3-4ECE-839B-5A782B3BD723}"/>
                </a:ext>
              </a:extLst>
            </p:cNvPr>
            <p:cNvSpPr txBox="1"/>
            <p:nvPr/>
          </p:nvSpPr>
          <p:spPr>
            <a:xfrm>
              <a:off x="5582734" y="1551228"/>
              <a:ext cx="1163907" cy="487061"/>
            </a:xfrm>
            <a:prstGeom prst="rect">
              <a:avLst/>
            </a:prstGeom>
            <a:noFill/>
          </p:spPr>
          <p:txBody>
            <a:bodyPr wrap="square" rtlCol="0">
              <a:spAutoFit/>
            </a:bodyPr>
            <a:lstStyle/>
            <a:p>
              <a:pPr marR="0" lvl="0" indent="0" defTabSz="866943" fontAlgn="base">
                <a:lnSpc>
                  <a:spcPct val="100000"/>
                </a:lnSpc>
                <a:spcBef>
                  <a:spcPct val="0"/>
                </a:spcBef>
                <a:spcAft>
                  <a:spcPct val="0"/>
                </a:spcAft>
                <a:buClrTx/>
                <a:buSzTx/>
                <a:buFontTx/>
                <a:buNone/>
                <a:tabLst/>
                <a:defRPr/>
              </a:pPr>
              <a:r>
                <a:rPr lang="en-US" altLang="zh-CN" sz="2400" b="1" dirty="0">
                  <a:solidFill>
                    <a:srgbClr val="0E2234"/>
                  </a:solidFill>
                  <a:latin typeface="微软雅黑" panose="020B0503020204020204" pitchFamily="34" charset="-122"/>
                  <a:ea typeface="微软雅黑" panose="020B0503020204020204" pitchFamily="34" charset="-122"/>
                </a:rPr>
                <a:t> 2</a:t>
              </a:r>
              <a:endParaRPr lang="zh-CN" altLang="en-US" sz="2400" b="1" dirty="0">
                <a:solidFill>
                  <a:srgbClr val="0E2234"/>
                </a:solidFill>
                <a:latin typeface="微软雅黑" panose="020B0503020204020204" pitchFamily="34" charset="-122"/>
                <a:ea typeface="微软雅黑" panose="020B0503020204020204" pitchFamily="34" charset="-122"/>
              </a:endParaRPr>
            </a:p>
          </p:txBody>
        </p:sp>
        <p:cxnSp>
          <p:nvCxnSpPr>
            <p:cNvPr id="33" name="直接连接符 32">
              <a:extLst>
                <a:ext uri="{FF2B5EF4-FFF2-40B4-BE49-F238E27FC236}">
                  <a16:creationId xmlns:a16="http://schemas.microsoft.com/office/drawing/2014/main" id="{791D5D7B-F9A2-4CB5-B16F-6E7D496CFE8D}"/>
                </a:ext>
              </a:extLst>
            </p:cNvPr>
            <p:cNvCxnSpPr/>
            <p:nvPr/>
          </p:nvCxnSpPr>
          <p:spPr>
            <a:xfrm flipH="1">
              <a:off x="6843687" y="1655943"/>
              <a:ext cx="174681" cy="325638"/>
            </a:xfrm>
            <a:prstGeom prst="line">
              <a:avLst/>
            </a:prstGeom>
            <a:ln w="25400">
              <a:solidFill>
                <a:srgbClr val="0E2234"/>
              </a:solidFill>
            </a:ln>
          </p:spPr>
          <p:style>
            <a:lnRef idx="1">
              <a:schemeClr val="accent1"/>
            </a:lnRef>
            <a:fillRef idx="0">
              <a:schemeClr val="accent1"/>
            </a:fillRef>
            <a:effectRef idx="0">
              <a:schemeClr val="accent1"/>
            </a:effectRef>
            <a:fontRef idx="minor">
              <a:schemeClr val="tx1"/>
            </a:fontRef>
          </p:style>
        </p:cxnSp>
      </p:grpSp>
      <p:grpSp>
        <p:nvGrpSpPr>
          <p:cNvPr id="34" name="组合 33">
            <a:extLst>
              <a:ext uri="{FF2B5EF4-FFF2-40B4-BE49-F238E27FC236}">
                <a16:creationId xmlns:a16="http://schemas.microsoft.com/office/drawing/2014/main" id="{5FD12649-C255-4FD9-9089-39BB85BF95A6}"/>
              </a:ext>
            </a:extLst>
          </p:cNvPr>
          <p:cNvGrpSpPr/>
          <p:nvPr/>
        </p:nvGrpSpPr>
        <p:grpSpPr>
          <a:xfrm>
            <a:off x="5263868" y="2836145"/>
            <a:ext cx="5186588" cy="461665"/>
            <a:chOff x="5590208" y="1559461"/>
            <a:chExt cx="5470905" cy="487061"/>
          </a:xfrm>
        </p:grpSpPr>
        <p:sp>
          <p:nvSpPr>
            <p:cNvPr id="35" name="文本框 34">
              <a:extLst>
                <a:ext uri="{FF2B5EF4-FFF2-40B4-BE49-F238E27FC236}">
                  <a16:creationId xmlns:a16="http://schemas.microsoft.com/office/drawing/2014/main" id="{06A07FD3-960C-410A-B79C-4BB74A4B96A5}"/>
                </a:ext>
              </a:extLst>
            </p:cNvPr>
            <p:cNvSpPr txBox="1"/>
            <p:nvPr/>
          </p:nvSpPr>
          <p:spPr>
            <a:xfrm>
              <a:off x="7098729" y="1559461"/>
              <a:ext cx="3962384" cy="422120"/>
            </a:xfrm>
            <a:prstGeom prst="rect">
              <a:avLst/>
            </a:prstGeom>
            <a:noFill/>
          </p:spPr>
          <p:txBody>
            <a:bodyPr wrap="square" rtlCol="0">
              <a:spAutoFit/>
            </a:bodyPr>
            <a:lstStyle/>
            <a:p>
              <a:pPr lvl="0"/>
              <a:r>
                <a:rPr lang="zh-CN" altLang="en-US" sz="2000" b="1" dirty="0">
                  <a:solidFill>
                    <a:prstClr val="black"/>
                  </a:solidFill>
                  <a:latin typeface="微软雅黑" panose="020B0503020204020204" pitchFamily="34" charset="-122"/>
                  <a:ea typeface="微软雅黑" panose="020B0503020204020204" pitchFamily="34" charset="-122"/>
                </a:rPr>
                <a:t>锦标赛机制的有效性</a:t>
              </a:r>
              <a:endParaRPr kumimoji="0" lang="zh-CN"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6" name="文本框 35">
              <a:extLst>
                <a:ext uri="{FF2B5EF4-FFF2-40B4-BE49-F238E27FC236}">
                  <a16:creationId xmlns:a16="http://schemas.microsoft.com/office/drawing/2014/main" id="{A5F77D18-4C24-4E82-8845-1F319F9AA472}"/>
                </a:ext>
              </a:extLst>
            </p:cNvPr>
            <p:cNvSpPr txBox="1"/>
            <p:nvPr/>
          </p:nvSpPr>
          <p:spPr>
            <a:xfrm>
              <a:off x="5590208" y="1559461"/>
              <a:ext cx="1156434" cy="487061"/>
            </a:xfrm>
            <a:prstGeom prst="rect">
              <a:avLst/>
            </a:prstGeom>
            <a:noFill/>
          </p:spPr>
          <p:txBody>
            <a:bodyPr wrap="square" rtlCol="0">
              <a:spAutoFit/>
            </a:bodyPr>
            <a:lstStyle/>
            <a:p>
              <a:pPr defTabSz="866943" fontAlgn="base">
                <a:spcBef>
                  <a:spcPct val="0"/>
                </a:spcBef>
                <a:spcAft>
                  <a:spcPct val="0"/>
                </a:spcAft>
              </a:pPr>
              <a:r>
                <a:rPr lang="en-US" altLang="zh-CN" sz="2400" b="1" dirty="0">
                  <a:solidFill>
                    <a:srgbClr val="0E2234"/>
                  </a:solidFill>
                  <a:latin typeface="微软雅黑" panose="020B0503020204020204" pitchFamily="34" charset="-122"/>
                  <a:ea typeface="微软雅黑" panose="020B0503020204020204" pitchFamily="34" charset="-122"/>
                </a:rPr>
                <a:t> 3</a:t>
              </a:r>
              <a:endParaRPr lang="zh-CN" altLang="en-US" sz="2400" b="1" dirty="0">
                <a:solidFill>
                  <a:srgbClr val="0E2234"/>
                </a:solidFill>
                <a:latin typeface="微软雅黑" panose="020B0503020204020204" pitchFamily="34" charset="-122"/>
                <a:ea typeface="微软雅黑" panose="020B0503020204020204" pitchFamily="34" charset="-122"/>
              </a:endParaRPr>
            </a:p>
          </p:txBody>
        </p:sp>
        <p:cxnSp>
          <p:nvCxnSpPr>
            <p:cNvPr id="37" name="直接连接符 36">
              <a:extLst>
                <a:ext uri="{FF2B5EF4-FFF2-40B4-BE49-F238E27FC236}">
                  <a16:creationId xmlns:a16="http://schemas.microsoft.com/office/drawing/2014/main" id="{9ED28365-C428-479F-92F9-3448542C026F}"/>
                </a:ext>
              </a:extLst>
            </p:cNvPr>
            <p:cNvCxnSpPr/>
            <p:nvPr/>
          </p:nvCxnSpPr>
          <p:spPr>
            <a:xfrm flipH="1">
              <a:off x="6843687" y="1655943"/>
              <a:ext cx="174681" cy="325638"/>
            </a:xfrm>
            <a:prstGeom prst="line">
              <a:avLst/>
            </a:prstGeom>
            <a:ln w="25400">
              <a:solidFill>
                <a:srgbClr val="0E2234"/>
              </a:solidFill>
            </a:ln>
          </p:spPr>
          <p:style>
            <a:lnRef idx="1">
              <a:schemeClr val="accent1"/>
            </a:lnRef>
            <a:fillRef idx="0">
              <a:schemeClr val="accent1"/>
            </a:fillRef>
            <a:effectRef idx="0">
              <a:schemeClr val="accent1"/>
            </a:effectRef>
            <a:fontRef idx="minor">
              <a:schemeClr val="tx1"/>
            </a:fontRef>
          </p:style>
        </p:cxnSp>
      </p:grpSp>
      <p:grpSp>
        <p:nvGrpSpPr>
          <p:cNvPr id="38" name="组合 37">
            <a:extLst>
              <a:ext uri="{FF2B5EF4-FFF2-40B4-BE49-F238E27FC236}">
                <a16:creationId xmlns:a16="http://schemas.microsoft.com/office/drawing/2014/main" id="{677DEF6C-61D0-44BC-A0DD-7F73A55A309B}"/>
              </a:ext>
            </a:extLst>
          </p:cNvPr>
          <p:cNvGrpSpPr/>
          <p:nvPr/>
        </p:nvGrpSpPr>
        <p:grpSpPr>
          <a:xfrm>
            <a:off x="5260622" y="4569824"/>
            <a:ext cx="6048274" cy="461665"/>
            <a:chOff x="5590208" y="1541079"/>
            <a:chExt cx="6379827" cy="487061"/>
          </a:xfrm>
        </p:grpSpPr>
        <p:sp>
          <p:nvSpPr>
            <p:cNvPr id="39" name="文本框 38">
              <a:extLst>
                <a:ext uri="{FF2B5EF4-FFF2-40B4-BE49-F238E27FC236}">
                  <a16:creationId xmlns:a16="http://schemas.microsoft.com/office/drawing/2014/main" id="{01CB26C4-C6DC-41A6-842E-D146BA7BEF1F}"/>
                </a:ext>
              </a:extLst>
            </p:cNvPr>
            <p:cNvSpPr txBox="1"/>
            <p:nvPr/>
          </p:nvSpPr>
          <p:spPr>
            <a:xfrm>
              <a:off x="7098729" y="1575320"/>
              <a:ext cx="4871306" cy="422120"/>
            </a:xfrm>
            <a:prstGeom prst="rect">
              <a:avLst/>
            </a:prstGeom>
            <a:noFill/>
          </p:spPr>
          <p:txBody>
            <a:bodyPr wrap="square" rtlCol="0">
              <a:spAutoFit/>
            </a:bodyPr>
            <a:lstStyle/>
            <a:p>
              <a:pPr lvl="0"/>
              <a:r>
                <a:rPr lang="zh-CN" altLang="en-US" sz="2000" b="1" dirty="0">
                  <a:solidFill>
                    <a:prstClr val="black"/>
                  </a:solidFill>
                  <a:latin typeface="微软雅黑" panose="020B0503020204020204" pitchFamily="34" charset="-122"/>
                  <a:ea typeface="微软雅黑" panose="020B0503020204020204" pitchFamily="34" charset="-122"/>
                </a:rPr>
                <a:t>国企领导的政治晋升锦标赛</a:t>
              </a:r>
              <a:endParaRPr kumimoji="0" lang="en-US"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40" name="文本框 39">
              <a:extLst>
                <a:ext uri="{FF2B5EF4-FFF2-40B4-BE49-F238E27FC236}">
                  <a16:creationId xmlns:a16="http://schemas.microsoft.com/office/drawing/2014/main" id="{20E07A95-84BC-436D-A591-D1C551E3007C}"/>
                </a:ext>
              </a:extLst>
            </p:cNvPr>
            <p:cNvSpPr txBox="1"/>
            <p:nvPr/>
          </p:nvSpPr>
          <p:spPr>
            <a:xfrm>
              <a:off x="5590208" y="1541079"/>
              <a:ext cx="1156434" cy="487061"/>
            </a:xfrm>
            <a:prstGeom prst="rect">
              <a:avLst/>
            </a:prstGeom>
            <a:noFill/>
          </p:spPr>
          <p:txBody>
            <a:bodyPr wrap="square" rtlCol="0">
              <a:spAutoFit/>
            </a:bodyPr>
            <a:lstStyle/>
            <a:p>
              <a:pPr marL="0" marR="0" lvl="0" indent="0" algn="l" defTabSz="866943"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srgbClr val="0E2234"/>
                  </a:solidFill>
                  <a:effectLst/>
                  <a:uLnTx/>
                  <a:uFillTx/>
                  <a:latin typeface="微软雅黑" panose="020B0503020204020204" pitchFamily="34" charset="-122"/>
                  <a:ea typeface="微软雅黑" panose="020B0503020204020204" pitchFamily="34" charset="-122"/>
                  <a:cs typeface="+mn-cs"/>
                </a:rPr>
                <a:t> </a:t>
              </a:r>
              <a:r>
                <a:rPr lang="en-US" altLang="zh-CN" sz="2400" b="1" dirty="0">
                  <a:solidFill>
                    <a:srgbClr val="0E2234"/>
                  </a:solidFill>
                  <a:latin typeface="微软雅黑" panose="020B0503020204020204" pitchFamily="34" charset="-122"/>
                  <a:ea typeface="微软雅黑" panose="020B0503020204020204" pitchFamily="34" charset="-122"/>
                </a:rPr>
                <a:t>5</a:t>
              </a:r>
              <a:endParaRPr kumimoji="0" lang="zh-CN" altLang="en-US" sz="2400" b="1" i="0" u="none" strike="noStrike" kern="1200" cap="none" spc="0" normalizeH="0" baseline="0" noProof="0" dirty="0">
                <a:ln>
                  <a:noFill/>
                </a:ln>
                <a:solidFill>
                  <a:srgbClr val="0E2234"/>
                </a:solidFill>
                <a:effectLst/>
                <a:uLnTx/>
                <a:uFillTx/>
                <a:latin typeface="微软雅黑" panose="020B0503020204020204" pitchFamily="34" charset="-122"/>
                <a:ea typeface="微软雅黑" panose="020B0503020204020204" pitchFamily="34" charset="-122"/>
                <a:cs typeface="+mn-cs"/>
              </a:endParaRPr>
            </a:p>
          </p:txBody>
        </p:sp>
        <p:cxnSp>
          <p:nvCxnSpPr>
            <p:cNvPr id="41" name="直接连接符 40">
              <a:extLst>
                <a:ext uri="{FF2B5EF4-FFF2-40B4-BE49-F238E27FC236}">
                  <a16:creationId xmlns:a16="http://schemas.microsoft.com/office/drawing/2014/main" id="{F7D90955-CA40-4DC2-BF44-D3C7AE371ED6}"/>
                </a:ext>
              </a:extLst>
            </p:cNvPr>
            <p:cNvCxnSpPr/>
            <p:nvPr/>
          </p:nvCxnSpPr>
          <p:spPr>
            <a:xfrm flipH="1">
              <a:off x="6843687" y="1655943"/>
              <a:ext cx="174681" cy="325638"/>
            </a:xfrm>
            <a:prstGeom prst="line">
              <a:avLst/>
            </a:prstGeom>
            <a:ln w="25400">
              <a:solidFill>
                <a:srgbClr val="0E2234"/>
              </a:solidFill>
            </a:ln>
          </p:spPr>
          <p:style>
            <a:lnRef idx="1">
              <a:schemeClr val="accent1"/>
            </a:lnRef>
            <a:fillRef idx="0">
              <a:schemeClr val="accent1"/>
            </a:fillRef>
            <a:effectRef idx="0">
              <a:schemeClr val="accent1"/>
            </a:effectRef>
            <a:fontRef idx="minor">
              <a:schemeClr val="tx1"/>
            </a:fontRef>
          </p:style>
        </p:cxnSp>
      </p:grpSp>
      <p:sp>
        <p:nvSpPr>
          <p:cNvPr id="54" name="文本框 53">
            <a:extLst>
              <a:ext uri="{FF2B5EF4-FFF2-40B4-BE49-F238E27FC236}">
                <a16:creationId xmlns:a16="http://schemas.microsoft.com/office/drawing/2014/main" id="{9D9753D0-9369-45E2-A858-487AEFDECCE4}"/>
              </a:ext>
            </a:extLst>
          </p:cNvPr>
          <p:cNvSpPr txBox="1"/>
          <p:nvPr/>
        </p:nvSpPr>
        <p:spPr>
          <a:xfrm>
            <a:off x="11582402" y="6299200"/>
            <a:ext cx="26416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2</a:t>
            </a:r>
            <a:endPar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42" name="组合 41">
            <a:extLst>
              <a:ext uri="{FF2B5EF4-FFF2-40B4-BE49-F238E27FC236}">
                <a16:creationId xmlns:a16="http://schemas.microsoft.com/office/drawing/2014/main" id="{66703AF3-4EC0-4BAB-92AB-04EC84F4F806}"/>
              </a:ext>
            </a:extLst>
          </p:cNvPr>
          <p:cNvGrpSpPr/>
          <p:nvPr/>
        </p:nvGrpSpPr>
        <p:grpSpPr>
          <a:xfrm>
            <a:off x="5270782" y="3644685"/>
            <a:ext cx="6048274" cy="461665"/>
            <a:chOff x="5590208" y="1541079"/>
            <a:chExt cx="6379827" cy="487061"/>
          </a:xfrm>
        </p:grpSpPr>
        <p:sp>
          <p:nvSpPr>
            <p:cNvPr id="43" name="文本框 42">
              <a:extLst>
                <a:ext uri="{FF2B5EF4-FFF2-40B4-BE49-F238E27FC236}">
                  <a16:creationId xmlns:a16="http://schemas.microsoft.com/office/drawing/2014/main" id="{D9620704-2F91-462D-88E8-C6BA1C29531E}"/>
                </a:ext>
              </a:extLst>
            </p:cNvPr>
            <p:cNvSpPr txBox="1"/>
            <p:nvPr/>
          </p:nvSpPr>
          <p:spPr>
            <a:xfrm>
              <a:off x="7098729" y="1575319"/>
              <a:ext cx="4871306" cy="422120"/>
            </a:xfrm>
            <a:prstGeom prst="rect">
              <a:avLst/>
            </a:prstGeom>
            <a:noFill/>
          </p:spPr>
          <p:txBody>
            <a:bodyPr wrap="square" rtlCol="0">
              <a:spAutoFit/>
            </a:bodyPr>
            <a:lstStyle/>
            <a:p>
              <a:pPr lvl="0"/>
              <a:r>
                <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锦标赛薪酬机制在我国国企</a:t>
              </a:r>
              <a:endParaRPr kumimoji="0" lang="en-US"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44" name="文本框 43">
              <a:extLst>
                <a:ext uri="{FF2B5EF4-FFF2-40B4-BE49-F238E27FC236}">
                  <a16:creationId xmlns:a16="http://schemas.microsoft.com/office/drawing/2014/main" id="{CF4B00DF-AC3D-4C7C-B04C-E4D1CD4FB1E2}"/>
                </a:ext>
              </a:extLst>
            </p:cNvPr>
            <p:cNvSpPr txBox="1"/>
            <p:nvPr/>
          </p:nvSpPr>
          <p:spPr>
            <a:xfrm>
              <a:off x="5590208" y="1541079"/>
              <a:ext cx="1156434" cy="487061"/>
            </a:xfrm>
            <a:prstGeom prst="rect">
              <a:avLst/>
            </a:prstGeom>
            <a:noFill/>
          </p:spPr>
          <p:txBody>
            <a:bodyPr wrap="square" rtlCol="0">
              <a:spAutoFit/>
            </a:bodyPr>
            <a:lstStyle/>
            <a:p>
              <a:pPr marL="0" marR="0" lvl="0" indent="0" algn="l" defTabSz="866943"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srgbClr val="0E2234"/>
                  </a:solidFill>
                  <a:effectLst/>
                  <a:uLnTx/>
                  <a:uFillTx/>
                  <a:latin typeface="微软雅黑" panose="020B0503020204020204" pitchFamily="34" charset="-122"/>
                  <a:ea typeface="微软雅黑" panose="020B0503020204020204" pitchFamily="34" charset="-122"/>
                  <a:cs typeface="+mn-cs"/>
                </a:rPr>
                <a:t> 4</a:t>
              </a:r>
              <a:endParaRPr kumimoji="0" lang="zh-CN" altLang="en-US" sz="2400" b="1" i="0" u="none" strike="noStrike" kern="1200" cap="none" spc="0" normalizeH="0" baseline="0" noProof="0" dirty="0">
                <a:ln>
                  <a:noFill/>
                </a:ln>
                <a:solidFill>
                  <a:srgbClr val="0E2234"/>
                </a:solidFill>
                <a:effectLst/>
                <a:uLnTx/>
                <a:uFillTx/>
                <a:latin typeface="微软雅黑" panose="020B0503020204020204" pitchFamily="34" charset="-122"/>
                <a:ea typeface="微软雅黑" panose="020B0503020204020204" pitchFamily="34" charset="-122"/>
                <a:cs typeface="+mn-cs"/>
              </a:endParaRPr>
            </a:p>
          </p:txBody>
        </p:sp>
        <p:cxnSp>
          <p:nvCxnSpPr>
            <p:cNvPr id="45" name="直接连接符 44">
              <a:extLst>
                <a:ext uri="{FF2B5EF4-FFF2-40B4-BE49-F238E27FC236}">
                  <a16:creationId xmlns:a16="http://schemas.microsoft.com/office/drawing/2014/main" id="{AA496701-C7D9-4C20-A327-A5CD8218455E}"/>
                </a:ext>
              </a:extLst>
            </p:cNvPr>
            <p:cNvCxnSpPr/>
            <p:nvPr/>
          </p:nvCxnSpPr>
          <p:spPr>
            <a:xfrm flipH="1">
              <a:off x="6843687" y="1655943"/>
              <a:ext cx="174681" cy="325638"/>
            </a:xfrm>
            <a:prstGeom prst="line">
              <a:avLst/>
            </a:prstGeom>
            <a:ln w="25400">
              <a:solidFill>
                <a:srgbClr val="0E2234"/>
              </a:solidFill>
            </a:ln>
          </p:spPr>
          <p:style>
            <a:lnRef idx="1">
              <a:schemeClr val="accent1"/>
            </a:lnRef>
            <a:fillRef idx="0">
              <a:schemeClr val="accent1"/>
            </a:fillRef>
            <a:effectRef idx="0">
              <a:schemeClr val="accent1"/>
            </a:effectRef>
            <a:fontRef idx="minor">
              <a:schemeClr val="tx1"/>
            </a:fontRef>
          </p:style>
        </p:cxnSp>
      </p:grpSp>
      <p:grpSp>
        <p:nvGrpSpPr>
          <p:cNvPr id="46" name="组合 45">
            <a:extLst>
              <a:ext uri="{FF2B5EF4-FFF2-40B4-BE49-F238E27FC236}">
                <a16:creationId xmlns:a16="http://schemas.microsoft.com/office/drawing/2014/main" id="{3D536AC0-B995-4E54-B3AC-3E494BBD4B3C}"/>
              </a:ext>
            </a:extLst>
          </p:cNvPr>
          <p:cNvGrpSpPr/>
          <p:nvPr/>
        </p:nvGrpSpPr>
        <p:grpSpPr>
          <a:xfrm>
            <a:off x="5261398" y="5470000"/>
            <a:ext cx="6048274" cy="461665"/>
            <a:chOff x="5590208" y="1541079"/>
            <a:chExt cx="6379827" cy="487061"/>
          </a:xfrm>
        </p:grpSpPr>
        <p:sp>
          <p:nvSpPr>
            <p:cNvPr id="47" name="文本框 46">
              <a:extLst>
                <a:ext uri="{FF2B5EF4-FFF2-40B4-BE49-F238E27FC236}">
                  <a16:creationId xmlns:a16="http://schemas.microsoft.com/office/drawing/2014/main" id="{47A72BC9-39CA-4C3D-B0AE-C116D8884606}"/>
                </a:ext>
              </a:extLst>
            </p:cNvPr>
            <p:cNvSpPr txBox="1"/>
            <p:nvPr/>
          </p:nvSpPr>
          <p:spPr>
            <a:xfrm>
              <a:off x="7098729" y="1575320"/>
              <a:ext cx="4871306" cy="422120"/>
            </a:xfrm>
            <a:prstGeom prst="rect">
              <a:avLst/>
            </a:prstGeom>
            <a:noFill/>
          </p:spPr>
          <p:txBody>
            <a:bodyPr wrap="square" rtlCol="0">
              <a:spAutoFit/>
            </a:bodyPr>
            <a:lstStyle/>
            <a:p>
              <a:pPr lvl="0"/>
              <a:r>
                <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锦标赛后小结</a:t>
              </a:r>
              <a:endParaRPr kumimoji="0" lang="en-US"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48" name="文本框 47">
              <a:extLst>
                <a:ext uri="{FF2B5EF4-FFF2-40B4-BE49-F238E27FC236}">
                  <a16:creationId xmlns:a16="http://schemas.microsoft.com/office/drawing/2014/main" id="{51EBC0F6-CB12-4ACC-A13D-A542BF056AC1}"/>
                </a:ext>
              </a:extLst>
            </p:cNvPr>
            <p:cNvSpPr txBox="1"/>
            <p:nvPr/>
          </p:nvSpPr>
          <p:spPr>
            <a:xfrm>
              <a:off x="5590208" y="1541079"/>
              <a:ext cx="1156434" cy="487061"/>
            </a:xfrm>
            <a:prstGeom prst="rect">
              <a:avLst/>
            </a:prstGeom>
            <a:noFill/>
          </p:spPr>
          <p:txBody>
            <a:bodyPr wrap="square" rtlCol="0">
              <a:spAutoFit/>
            </a:bodyPr>
            <a:lstStyle/>
            <a:p>
              <a:pPr marL="0" marR="0" lvl="0" indent="0" algn="l" defTabSz="866943"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srgbClr val="0E2234"/>
                  </a:solidFill>
                  <a:effectLst/>
                  <a:uLnTx/>
                  <a:uFillTx/>
                  <a:latin typeface="微软雅黑" panose="020B0503020204020204" pitchFamily="34" charset="-122"/>
                  <a:ea typeface="微软雅黑" panose="020B0503020204020204" pitchFamily="34" charset="-122"/>
                  <a:cs typeface="+mn-cs"/>
                </a:rPr>
                <a:t> 6</a:t>
              </a:r>
              <a:endParaRPr kumimoji="0" lang="zh-CN" altLang="en-US" sz="2400" b="1" i="0" u="none" strike="noStrike" kern="1200" cap="none" spc="0" normalizeH="0" baseline="0" noProof="0" dirty="0">
                <a:ln>
                  <a:noFill/>
                </a:ln>
                <a:solidFill>
                  <a:srgbClr val="0E2234"/>
                </a:solidFill>
                <a:effectLst/>
                <a:uLnTx/>
                <a:uFillTx/>
                <a:latin typeface="微软雅黑" panose="020B0503020204020204" pitchFamily="34" charset="-122"/>
                <a:ea typeface="微软雅黑" panose="020B0503020204020204" pitchFamily="34" charset="-122"/>
                <a:cs typeface="+mn-cs"/>
              </a:endParaRPr>
            </a:p>
          </p:txBody>
        </p:sp>
        <p:cxnSp>
          <p:nvCxnSpPr>
            <p:cNvPr id="49" name="直接连接符 48">
              <a:extLst>
                <a:ext uri="{FF2B5EF4-FFF2-40B4-BE49-F238E27FC236}">
                  <a16:creationId xmlns:a16="http://schemas.microsoft.com/office/drawing/2014/main" id="{981D99C5-BADA-475E-BDE3-08B15ED16081}"/>
                </a:ext>
              </a:extLst>
            </p:cNvPr>
            <p:cNvCxnSpPr/>
            <p:nvPr/>
          </p:nvCxnSpPr>
          <p:spPr>
            <a:xfrm flipH="1">
              <a:off x="6843687" y="1655943"/>
              <a:ext cx="174681" cy="325638"/>
            </a:xfrm>
            <a:prstGeom prst="line">
              <a:avLst/>
            </a:prstGeom>
            <a:ln w="25400">
              <a:solidFill>
                <a:srgbClr val="0E2234"/>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9986360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up)">
                                      <p:cBhvr>
                                        <p:cTn id="14" dur="500"/>
                                        <p:tgtEl>
                                          <p:spTgt spid="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par>
                                <p:cTn id="20" presetID="2" presetClass="entr" presetSubtype="8"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500" fill="hold"/>
                                        <p:tgtEl>
                                          <p:spTgt spid="24"/>
                                        </p:tgtEl>
                                        <p:attrNameLst>
                                          <p:attrName>ppt_x</p:attrName>
                                        </p:attrNameLst>
                                      </p:cBhvr>
                                      <p:tavLst>
                                        <p:tav tm="0">
                                          <p:val>
                                            <p:strVal val="0-#ppt_w/2"/>
                                          </p:val>
                                        </p:tav>
                                        <p:tav tm="100000">
                                          <p:val>
                                            <p:strVal val="#ppt_x"/>
                                          </p:val>
                                        </p:tav>
                                      </p:tavLst>
                                    </p:anim>
                                    <p:anim calcmode="lin" valueType="num">
                                      <p:cBhvr additive="base">
                                        <p:cTn id="23" dur="500" fill="hold"/>
                                        <p:tgtEl>
                                          <p:spTgt spid="24"/>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0"/>
                                  </p:stCondLst>
                                  <p:childTnLst>
                                    <p:set>
                                      <p:cBhvr>
                                        <p:cTn id="25" dur="1" fill="hold">
                                          <p:stCondLst>
                                            <p:cond delay="0"/>
                                          </p:stCondLst>
                                        </p:cTn>
                                        <p:tgtEl>
                                          <p:spTgt spid="30"/>
                                        </p:tgtEl>
                                        <p:attrNameLst>
                                          <p:attrName>style.visibility</p:attrName>
                                        </p:attrNameLst>
                                      </p:cBhvr>
                                      <p:to>
                                        <p:strVal val="visible"/>
                                      </p:to>
                                    </p:set>
                                    <p:anim calcmode="lin" valueType="num">
                                      <p:cBhvr additive="base">
                                        <p:cTn id="26" dur="500" fill="hold"/>
                                        <p:tgtEl>
                                          <p:spTgt spid="30"/>
                                        </p:tgtEl>
                                        <p:attrNameLst>
                                          <p:attrName>ppt_x</p:attrName>
                                        </p:attrNameLst>
                                      </p:cBhvr>
                                      <p:tavLst>
                                        <p:tav tm="0">
                                          <p:val>
                                            <p:strVal val="0-#ppt_w/2"/>
                                          </p:val>
                                        </p:tav>
                                        <p:tav tm="100000">
                                          <p:val>
                                            <p:strVal val="#ppt_x"/>
                                          </p:val>
                                        </p:tav>
                                      </p:tavLst>
                                    </p:anim>
                                    <p:anim calcmode="lin" valueType="num">
                                      <p:cBhvr additive="base">
                                        <p:cTn id="27" dur="500" fill="hold"/>
                                        <p:tgtEl>
                                          <p:spTgt spid="30"/>
                                        </p:tgtEl>
                                        <p:attrNameLst>
                                          <p:attrName>ppt_y</p:attrName>
                                        </p:attrNameLst>
                                      </p:cBhvr>
                                      <p:tavLst>
                                        <p:tav tm="0">
                                          <p:val>
                                            <p:strVal val="#ppt_y"/>
                                          </p:val>
                                        </p:tav>
                                        <p:tav tm="100000">
                                          <p:val>
                                            <p:strVal val="#ppt_y"/>
                                          </p:val>
                                        </p:tav>
                                      </p:tavLst>
                                    </p:anim>
                                  </p:childTnLst>
                                </p:cTn>
                              </p:par>
                              <p:par>
                                <p:cTn id="28" presetID="2" presetClass="entr" presetSubtype="8" fill="hold" nodeType="withEffect">
                                  <p:stCondLst>
                                    <p:cond delay="0"/>
                                  </p:stCondLst>
                                  <p:childTnLst>
                                    <p:set>
                                      <p:cBhvr>
                                        <p:cTn id="29" dur="1" fill="hold">
                                          <p:stCondLst>
                                            <p:cond delay="0"/>
                                          </p:stCondLst>
                                        </p:cTn>
                                        <p:tgtEl>
                                          <p:spTgt spid="34"/>
                                        </p:tgtEl>
                                        <p:attrNameLst>
                                          <p:attrName>style.visibility</p:attrName>
                                        </p:attrNameLst>
                                      </p:cBhvr>
                                      <p:to>
                                        <p:strVal val="visible"/>
                                      </p:to>
                                    </p:set>
                                    <p:anim calcmode="lin" valueType="num">
                                      <p:cBhvr additive="base">
                                        <p:cTn id="30" dur="500" fill="hold"/>
                                        <p:tgtEl>
                                          <p:spTgt spid="34"/>
                                        </p:tgtEl>
                                        <p:attrNameLst>
                                          <p:attrName>ppt_x</p:attrName>
                                        </p:attrNameLst>
                                      </p:cBhvr>
                                      <p:tavLst>
                                        <p:tav tm="0">
                                          <p:val>
                                            <p:strVal val="0-#ppt_w/2"/>
                                          </p:val>
                                        </p:tav>
                                        <p:tav tm="100000">
                                          <p:val>
                                            <p:strVal val="#ppt_x"/>
                                          </p:val>
                                        </p:tav>
                                      </p:tavLst>
                                    </p:anim>
                                    <p:anim calcmode="lin" valueType="num">
                                      <p:cBhvr additive="base">
                                        <p:cTn id="31" dur="500" fill="hold"/>
                                        <p:tgtEl>
                                          <p:spTgt spid="34"/>
                                        </p:tgtEl>
                                        <p:attrNameLst>
                                          <p:attrName>ppt_y</p:attrName>
                                        </p:attrNameLst>
                                      </p:cBhvr>
                                      <p:tavLst>
                                        <p:tav tm="0">
                                          <p:val>
                                            <p:strVal val="#ppt_y"/>
                                          </p:val>
                                        </p:tav>
                                        <p:tav tm="100000">
                                          <p:val>
                                            <p:strVal val="#ppt_y"/>
                                          </p:val>
                                        </p:tav>
                                      </p:tavLst>
                                    </p:anim>
                                  </p:childTnLst>
                                </p:cTn>
                              </p:par>
                              <p:par>
                                <p:cTn id="32" presetID="2" presetClass="entr" presetSubtype="8" fill="hold" nodeType="withEffect">
                                  <p:stCondLst>
                                    <p:cond delay="0"/>
                                  </p:stCondLst>
                                  <p:childTnLst>
                                    <p:set>
                                      <p:cBhvr>
                                        <p:cTn id="33" dur="1" fill="hold">
                                          <p:stCondLst>
                                            <p:cond delay="0"/>
                                          </p:stCondLst>
                                        </p:cTn>
                                        <p:tgtEl>
                                          <p:spTgt spid="38"/>
                                        </p:tgtEl>
                                        <p:attrNameLst>
                                          <p:attrName>style.visibility</p:attrName>
                                        </p:attrNameLst>
                                      </p:cBhvr>
                                      <p:to>
                                        <p:strVal val="visible"/>
                                      </p:to>
                                    </p:set>
                                    <p:anim calcmode="lin" valueType="num">
                                      <p:cBhvr additive="base">
                                        <p:cTn id="34" dur="500" fill="hold"/>
                                        <p:tgtEl>
                                          <p:spTgt spid="38"/>
                                        </p:tgtEl>
                                        <p:attrNameLst>
                                          <p:attrName>ppt_x</p:attrName>
                                        </p:attrNameLst>
                                      </p:cBhvr>
                                      <p:tavLst>
                                        <p:tav tm="0">
                                          <p:val>
                                            <p:strVal val="0-#ppt_w/2"/>
                                          </p:val>
                                        </p:tav>
                                        <p:tav tm="100000">
                                          <p:val>
                                            <p:strVal val="#ppt_x"/>
                                          </p:val>
                                        </p:tav>
                                      </p:tavLst>
                                    </p:anim>
                                    <p:anim calcmode="lin" valueType="num">
                                      <p:cBhvr additive="base">
                                        <p:cTn id="35" dur="500" fill="hold"/>
                                        <p:tgtEl>
                                          <p:spTgt spid="38"/>
                                        </p:tgtEl>
                                        <p:attrNameLst>
                                          <p:attrName>ppt_y</p:attrName>
                                        </p:attrNameLst>
                                      </p:cBhvr>
                                      <p:tavLst>
                                        <p:tav tm="0">
                                          <p:val>
                                            <p:strVal val="#ppt_y"/>
                                          </p:val>
                                        </p:tav>
                                        <p:tav tm="100000">
                                          <p:val>
                                            <p:strVal val="#ppt_y"/>
                                          </p:val>
                                        </p:tav>
                                      </p:tavLst>
                                    </p:anim>
                                  </p:childTnLst>
                                </p:cTn>
                              </p:par>
                              <p:par>
                                <p:cTn id="36" presetID="2" presetClass="entr" presetSubtype="8" fill="hold" nodeType="withEffect">
                                  <p:stCondLst>
                                    <p:cond delay="0"/>
                                  </p:stCondLst>
                                  <p:childTnLst>
                                    <p:set>
                                      <p:cBhvr>
                                        <p:cTn id="37" dur="1" fill="hold">
                                          <p:stCondLst>
                                            <p:cond delay="0"/>
                                          </p:stCondLst>
                                        </p:cTn>
                                        <p:tgtEl>
                                          <p:spTgt spid="42"/>
                                        </p:tgtEl>
                                        <p:attrNameLst>
                                          <p:attrName>style.visibility</p:attrName>
                                        </p:attrNameLst>
                                      </p:cBhvr>
                                      <p:to>
                                        <p:strVal val="visible"/>
                                      </p:to>
                                    </p:set>
                                    <p:anim calcmode="lin" valueType="num">
                                      <p:cBhvr additive="base">
                                        <p:cTn id="38" dur="500" fill="hold"/>
                                        <p:tgtEl>
                                          <p:spTgt spid="42"/>
                                        </p:tgtEl>
                                        <p:attrNameLst>
                                          <p:attrName>ppt_x</p:attrName>
                                        </p:attrNameLst>
                                      </p:cBhvr>
                                      <p:tavLst>
                                        <p:tav tm="0">
                                          <p:val>
                                            <p:strVal val="0-#ppt_w/2"/>
                                          </p:val>
                                        </p:tav>
                                        <p:tav tm="100000">
                                          <p:val>
                                            <p:strVal val="#ppt_x"/>
                                          </p:val>
                                        </p:tav>
                                      </p:tavLst>
                                    </p:anim>
                                    <p:anim calcmode="lin" valueType="num">
                                      <p:cBhvr additive="base">
                                        <p:cTn id="39" dur="500" fill="hold"/>
                                        <p:tgtEl>
                                          <p:spTgt spid="42"/>
                                        </p:tgtEl>
                                        <p:attrNameLst>
                                          <p:attrName>ppt_y</p:attrName>
                                        </p:attrNameLst>
                                      </p:cBhvr>
                                      <p:tavLst>
                                        <p:tav tm="0">
                                          <p:val>
                                            <p:strVal val="#ppt_y"/>
                                          </p:val>
                                        </p:tav>
                                        <p:tav tm="100000">
                                          <p:val>
                                            <p:strVal val="#ppt_y"/>
                                          </p:val>
                                        </p:tav>
                                      </p:tavLst>
                                    </p:anim>
                                  </p:childTnLst>
                                </p:cTn>
                              </p:par>
                              <p:par>
                                <p:cTn id="40" presetID="2" presetClass="entr" presetSubtype="8" fill="hold" nodeType="withEffect">
                                  <p:stCondLst>
                                    <p:cond delay="0"/>
                                  </p:stCondLst>
                                  <p:childTnLst>
                                    <p:set>
                                      <p:cBhvr>
                                        <p:cTn id="41" dur="1" fill="hold">
                                          <p:stCondLst>
                                            <p:cond delay="0"/>
                                          </p:stCondLst>
                                        </p:cTn>
                                        <p:tgtEl>
                                          <p:spTgt spid="46"/>
                                        </p:tgtEl>
                                        <p:attrNameLst>
                                          <p:attrName>style.visibility</p:attrName>
                                        </p:attrNameLst>
                                      </p:cBhvr>
                                      <p:to>
                                        <p:strVal val="visible"/>
                                      </p:to>
                                    </p:set>
                                    <p:anim calcmode="lin" valueType="num">
                                      <p:cBhvr additive="base">
                                        <p:cTn id="42" dur="500" fill="hold"/>
                                        <p:tgtEl>
                                          <p:spTgt spid="46"/>
                                        </p:tgtEl>
                                        <p:attrNameLst>
                                          <p:attrName>ppt_x</p:attrName>
                                        </p:attrNameLst>
                                      </p:cBhvr>
                                      <p:tavLst>
                                        <p:tav tm="0">
                                          <p:val>
                                            <p:strVal val="0-#ppt_w/2"/>
                                          </p:val>
                                        </p:tav>
                                        <p:tav tm="100000">
                                          <p:val>
                                            <p:strVal val="#ppt_x"/>
                                          </p:val>
                                        </p:tav>
                                      </p:tavLst>
                                    </p:anim>
                                    <p:anim calcmode="lin" valueType="num">
                                      <p:cBhvr additive="base">
                                        <p:cTn id="43" dur="500" fill="hold"/>
                                        <p:tgtEl>
                                          <p:spTgt spid="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2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7"/>
            <a:ext cx="5915617" cy="446573"/>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866943"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 0/《</a:t>
            </a:r>
            <a:r>
              <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商海通牒</a:t>
            </a: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a:t>
            </a:r>
            <a:r>
              <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教你赢得工资锦标赛</a:t>
            </a:r>
            <a:endPar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 name="矩形 2">
            <a:extLst>
              <a:ext uri="{FF2B5EF4-FFF2-40B4-BE49-F238E27FC236}">
                <a16:creationId xmlns:a16="http://schemas.microsoft.com/office/drawing/2014/main" id="{D3B4CAF3-FE66-4D4F-B3B2-403182990A64}"/>
              </a:ext>
            </a:extLst>
          </p:cNvPr>
          <p:cNvSpPr/>
          <p:nvPr/>
        </p:nvSpPr>
        <p:spPr>
          <a:xfrm>
            <a:off x="6096000" y="1187316"/>
            <a:ext cx="5750562" cy="4654608"/>
          </a:xfrm>
          <a:prstGeom prst="rect">
            <a:avLst/>
          </a:prstGeom>
        </p:spPr>
        <p:txBody>
          <a:bodyPr wrap="square">
            <a:spAutoFit/>
          </a:bodyPr>
          <a:lstStyle/>
          <a:p>
            <a:pPr marL="342900" indent="-342900">
              <a:lnSpc>
                <a:spcPct val="150000"/>
              </a:lnSpc>
              <a:buFont typeface="Wingdings" panose="05000000000000000000" pitchFamily="2" charset="2"/>
              <a:buChar char="u"/>
            </a:pPr>
            <a:r>
              <a:rPr kumimoji="0" lang="zh-CN" altLang="en-US" sz="20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Times New Roman" panose="02020603050405020304" pitchFamily="18" charset="0"/>
              </a:rPr>
              <a:t>大老板图尔德：年薪</a:t>
            </a:r>
            <a:r>
              <a:rPr kumimoji="0" lang="en-US" altLang="zh-CN" sz="20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8600</a:t>
            </a:r>
            <a:r>
              <a:rPr kumimoji="0" lang="zh-CN" altLang="en-US" sz="20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万</a:t>
            </a:r>
            <a:r>
              <a:rPr kumimoji="0" lang="zh-CN" altLang="en-US" sz="20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Times New Roman" panose="02020603050405020304" pitchFamily="18" charset="0"/>
              </a:rPr>
              <a:t>美金，</a:t>
            </a:r>
            <a:r>
              <a:rPr kumimoji="0" lang="zh-CN" altLang="en-US" sz="20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且持有公司数</a:t>
            </a:r>
            <a:r>
              <a:rPr kumimoji="0" lang="en-US" altLang="zh-CN" sz="20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10</a:t>
            </a:r>
            <a:r>
              <a:rPr kumimoji="0" lang="zh-CN" altLang="en-US" sz="20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亿的股票和期权</a:t>
            </a:r>
            <a:r>
              <a:rPr kumimoji="0" lang="en-US" altLang="zh-CN" sz="20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a:t>
            </a:r>
          </a:p>
          <a:p>
            <a:pPr>
              <a:lnSpc>
                <a:spcPct val="150000"/>
              </a:lnSpc>
            </a:pPr>
            <a:endParaRPr kumimoji="0" lang="en-US" altLang="zh-CN" sz="20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a:p>
            <a:pPr marL="342900" indent="-342900">
              <a:lnSpc>
                <a:spcPct val="150000"/>
              </a:lnSpc>
              <a:buFont typeface="Wingdings" panose="05000000000000000000" pitchFamily="2" charset="2"/>
              <a:buChar char="u"/>
            </a:pP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交易组主管威尔：年薪</a:t>
            </a:r>
            <a:r>
              <a:rPr lang="en-US" altLang="zh-CN"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250</a:t>
            </a:r>
            <a:r>
              <a:rPr lang="zh-CN" altLang="en-US"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万</a:t>
            </a: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美金</a:t>
            </a:r>
            <a:r>
              <a:rPr lang="en-US" altLang="zh-CN" sz="2000" b="1" dirty="0">
                <a:latin typeface="微软雅黑" panose="020B0503020204020204" pitchFamily="34" charset="-122"/>
                <a:ea typeface="微软雅黑" panose="020B0503020204020204" pitchFamily="34" charset="-122"/>
                <a:cs typeface="Times New Roman" panose="02020603050405020304" pitchFamily="18" charset="0"/>
              </a:rPr>
              <a:t>;</a:t>
            </a:r>
          </a:p>
          <a:p>
            <a:pPr>
              <a:lnSpc>
                <a:spcPct val="150000"/>
              </a:lnSpc>
            </a:pPr>
            <a:endParaRPr lang="en-US" altLang="zh-CN" sz="2000" b="1" dirty="0">
              <a:latin typeface="微软雅黑" panose="020B0503020204020204" pitchFamily="34" charset="-122"/>
              <a:ea typeface="微软雅黑" panose="020B0503020204020204" pitchFamily="34" charset="-122"/>
              <a:cs typeface="Times New Roman" panose="02020603050405020304" pitchFamily="18" charset="0"/>
            </a:endParaRPr>
          </a:p>
          <a:p>
            <a:pPr marL="342900" indent="-342900">
              <a:lnSpc>
                <a:spcPct val="150000"/>
              </a:lnSpc>
              <a:buFont typeface="Wingdings" panose="05000000000000000000" pitchFamily="2" charset="2"/>
              <a:buChar char="u"/>
            </a:pP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分析员彼得和赛斯：年薪约</a:t>
            </a:r>
            <a:r>
              <a:rPr lang="en-US" altLang="zh-CN"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25</a:t>
            </a:r>
            <a:r>
              <a:rPr lang="zh-CN" altLang="en-US"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万</a:t>
            </a: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美金</a:t>
            </a:r>
            <a:r>
              <a:rPr lang="en-US" altLang="zh-CN" sz="2000" b="1" dirty="0">
                <a:latin typeface="微软雅黑" panose="020B0503020204020204" pitchFamily="34" charset="-122"/>
                <a:ea typeface="微软雅黑" panose="020B0503020204020204" pitchFamily="34" charset="-122"/>
                <a:cs typeface="Times New Roman" panose="02020603050405020304" pitchFamily="18" charset="0"/>
              </a:rPr>
              <a:t>;</a:t>
            </a:r>
          </a:p>
          <a:p>
            <a:pPr marL="342900" indent="-342900">
              <a:lnSpc>
                <a:spcPct val="150000"/>
              </a:lnSpc>
              <a:buFont typeface="Wingdings" panose="05000000000000000000" pitchFamily="2" charset="2"/>
              <a:buChar char="u"/>
            </a:pPr>
            <a:endParaRPr kumimoji="0" lang="en-US" altLang="zh-CN" sz="20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Times New Roman" panose="02020603050405020304" pitchFamily="18" charset="0"/>
            </a:endParaRPr>
          </a:p>
          <a:p>
            <a:pPr marL="342900" indent="-342900">
              <a:lnSpc>
                <a:spcPct val="150000"/>
              </a:lnSpc>
              <a:buFont typeface="Wingdings" panose="05000000000000000000" pitchFamily="2" charset="2"/>
              <a:buChar char="u"/>
            </a:pPr>
            <a:r>
              <a:rPr lang="zh-CN" altLang="en-US" sz="2000"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员工薪酬差异</a:t>
            </a:r>
            <a:r>
              <a:rPr lang="en-US" altLang="zh-CN" sz="2000"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锦标赛效应</a:t>
            </a:r>
            <a:r>
              <a:rPr lang="en-US" altLang="zh-CN" sz="2000"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  </a:t>
            </a:r>
          </a:p>
          <a:p>
            <a:pPr marL="342900" indent="-342900">
              <a:lnSpc>
                <a:spcPct val="150000"/>
              </a:lnSpc>
              <a:buFont typeface="Wingdings" panose="05000000000000000000" pitchFamily="2" charset="2"/>
              <a:buChar char="u"/>
            </a:pPr>
            <a:endParaRPr kumimoji="0" lang="en-US" altLang="zh-CN" sz="20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a:p>
            <a:pPr marL="342900" indent="-342900">
              <a:lnSpc>
                <a:spcPct val="150000"/>
              </a:lnSpc>
              <a:buFont typeface="Wingdings" panose="05000000000000000000" pitchFamily="2" charset="2"/>
              <a:buChar char="u"/>
            </a:pPr>
            <a:endParaRPr lang="en-US" altLang="zh-CN" sz="2000"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 name="文本框 1">
            <a:extLst>
              <a:ext uri="{FF2B5EF4-FFF2-40B4-BE49-F238E27FC236}">
                <a16:creationId xmlns:a16="http://schemas.microsoft.com/office/drawing/2014/main" id="{0605C926-C57A-4CBF-8A79-79DFF8B79737}"/>
              </a:ext>
            </a:extLst>
          </p:cNvPr>
          <p:cNvSpPr txBox="1"/>
          <p:nvPr/>
        </p:nvSpPr>
        <p:spPr>
          <a:xfrm>
            <a:off x="11582402" y="6299200"/>
            <a:ext cx="26416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3</a:t>
            </a:r>
            <a:endPar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pic>
        <p:nvPicPr>
          <p:cNvPr id="9" name="图片 8">
            <a:extLst>
              <a:ext uri="{FF2B5EF4-FFF2-40B4-BE49-F238E27FC236}">
                <a16:creationId xmlns:a16="http://schemas.microsoft.com/office/drawing/2014/main" id="{CF3D5B31-0560-4F84-BF15-ADA6B7F4E3F7}"/>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755967" y="933166"/>
            <a:ext cx="5025073" cy="5264434"/>
          </a:xfrm>
          <a:prstGeom prst="rect">
            <a:avLst/>
          </a:prstGeom>
          <a:noFill/>
          <a:ln>
            <a:noFill/>
          </a:ln>
        </p:spPr>
      </p:pic>
    </p:spTree>
    <p:extLst>
      <p:ext uri="{BB962C8B-B14F-4D97-AF65-F5344CB8AC3E}">
        <p14:creationId xmlns:p14="http://schemas.microsoft.com/office/powerpoint/2010/main" val="235464125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7"/>
            <a:ext cx="5915617" cy="446573"/>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866943"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 1/</a:t>
            </a:r>
            <a:r>
              <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无处不在的锦标赛</a:t>
            </a:r>
            <a:endPar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 name="矩形 2">
            <a:extLst>
              <a:ext uri="{FF2B5EF4-FFF2-40B4-BE49-F238E27FC236}">
                <a16:creationId xmlns:a16="http://schemas.microsoft.com/office/drawing/2014/main" id="{D3B4CAF3-FE66-4D4F-B3B2-403182990A64}"/>
              </a:ext>
            </a:extLst>
          </p:cNvPr>
          <p:cNvSpPr/>
          <p:nvPr/>
        </p:nvSpPr>
        <p:spPr>
          <a:xfrm>
            <a:off x="345438" y="780522"/>
            <a:ext cx="6093503" cy="5214056"/>
          </a:xfrm>
          <a:prstGeom prst="rect">
            <a:avLst/>
          </a:prstGeom>
        </p:spPr>
        <p:txBody>
          <a:bodyPr wrap="square">
            <a:spAutoFit/>
          </a:bodyPr>
          <a:lstStyle/>
          <a:p>
            <a:pPr marL="342900" indent="-342900">
              <a:lnSpc>
                <a:spcPct val="150000"/>
              </a:lnSpc>
              <a:buFont typeface="Wingdings" panose="05000000000000000000" pitchFamily="2" charset="2"/>
              <a:buChar char="u"/>
            </a:pPr>
            <a:r>
              <a:rPr lang="zh-CN" altLang="en-US" sz="2400"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体育赛事中的锦标赛</a:t>
            </a:r>
            <a:endParaRPr kumimoji="0" lang="en-US" altLang="zh-CN" sz="24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     锦标赛效应在各大体育赛事中非常普遍</a:t>
            </a:r>
            <a:r>
              <a:rPr lang="zh-CN" altLang="en-US" b="1" dirty="0">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b="1" dirty="0">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nSpc>
                <a:spcPct val="150000"/>
              </a:lnSpc>
              <a:buFont typeface="Arial" panose="020B0604020202020204" pitchFamily="34" charset="0"/>
              <a:buChar char="•"/>
            </a:pP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2018</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年俄罗斯世界杯男足世界杯的冠军奖金高达</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3800</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万美元，亚军锐减至</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2800</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万美元，季军为</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2400</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万美元，四强为</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2200</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万美元，除此之外还有名誉、地位以及随之而来的广告代言费等收入</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nSpc>
                <a:spcPct val="150000"/>
              </a:lnSpc>
              <a:buFont typeface="Arial" panose="020B0604020202020204" pitchFamily="34" charset="0"/>
              <a:buChar char="•"/>
            </a:pP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福布斯</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》2017</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年全球网球运动员收入榜单：第一名费德勒收入最高，共计</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6400</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万美元，是第二名德约科维奇</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3760</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万美元收入的两倍之多</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nSpc>
                <a:spcPct val="15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而国内赛事中：</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2017</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年“中国杯”足球比赛总奖金为</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70</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万美元，其中冠军队将获得</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25</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万美元，亚军队、季军队及第</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4</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名将分别获得</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20</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万美元、</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15</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万美元、</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10</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万美元</a:t>
            </a:r>
          </a:p>
        </p:txBody>
      </p:sp>
      <p:sp>
        <p:nvSpPr>
          <p:cNvPr id="2" name="文本框 1">
            <a:extLst>
              <a:ext uri="{FF2B5EF4-FFF2-40B4-BE49-F238E27FC236}">
                <a16:creationId xmlns:a16="http://schemas.microsoft.com/office/drawing/2014/main" id="{0605C926-C57A-4CBF-8A79-79DFF8B79737}"/>
              </a:ext>
            </a:extLst>
          </p:cNvPr>
          <p:cNvSpPr txBox="1"/>
          <p:nvPr/>
        </p:nvSpPr>
        <p:spPr>
          <a:xfrm>
            <a:off x="11582402" y="6299200"/>
            <a:ext cx="26416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4</a:t>
            </a:r>
            <a:endPar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 name="矩形 9">
            <a:extLst>
              <a:ext uri="{FF2B5EF4-FFF2-40B4-BE49-F238E27FC236}">
                <a16:creationId xmlns:a16="http://schemas.microsoft.com/office/drawing/2014/main" id="{CAA4D026-B41A-42A6-B10E-69D7C7E5CA48}"/>
              </a:ext>
            </a:extLst>
          </p:cNvPr>
          <p:cNvSpPr/>
          <p:nvPr/>
        </p:nvSpPr>
        <p:spPr>
          <a:xfrm>
            <a:off x="6443940" y="811901"/>
            <a:ext cx="5402622" cy="4383059"/>
          </a:xfrm>
          <a:prstGeom prst="rect">
            <a:avLst/>
          </a:prstGeom>
        </p:spPr>
        <p:txBody>
          <a:bodyPr wrap="square">
            <a:spAutoFit/>
          </a:bodyPr>
          <a:lstStyle/>
          <a:p>
            <a:pPr marL="342900" indent="-342900">
              <a:lnSpc>
                <a:spcPct val="150000"/>
              </a:lnSpc>
              <a:buFont typeface="Wingdings" panose="05000000000000000000" pitchFamily="2" charset="2"/>
              <a:buChar char="u"/>
            </a:pPr>
            <a:r>
              <a:rPr lang="zh-CN" altLang="en-US" sz="2400"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公司里的锦标赛</a:t>
            </a:r>
            <a:endParaRPr kumimoji="0" lang="en-US" altLang="zh-CN" sz="24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锦标赛效应也广泛的存在于商业活动：</a:t>
            </a:r>
            <a:endParaRPr lang="en-US" altLang="zh-CN" sz="2000" b="1" dirty="0">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nSpc>
                <a:spcPct val="15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以美国苹果公司为例，</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2018</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年苹果公司年薪最高的</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5</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名高管分别是：执行总裁</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Tim Cook</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1.36</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亿美元）、运营总监</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Jeff Williams</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6953</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万美元）、财务总监</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Luca </a:t>
            </a:r>
            <a:r>
              <a:rPr lang="en-US" altLang="zh-CN" dirty="0" err="1">
                <a:latin typeface="微软雅黑" panose="020B0503020204020204" pitchFamily="34" charset="-122"/>
                <a:ea typeface="微软雅黑" panose="020B0503020204020204" pitchFamily="34" charset="-122"/>
                <a:cs typeface="Times New Roman" panose="02020603050405020304" pitchFamily="18" charset="0"/>
              </a:rPr>
              <a:t>Maestri</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6409</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万美元）、高级副总裁</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Angela Ahrendts</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6280</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万美元）、行政总监 </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Kate Adams</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2942</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万美元）。苹果公司所有员工年薪的中位数是</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5.5</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万美元</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nSpc>
                <a:spcPct val="150000"/>
              </a:lnSpc>
              <a:buFont typeface="Arial" panose="020B0604020202020204" pitchFamily="34" charset="0"/>
              <a:buChar char="•"/>
            </a:pP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80850798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7"/>
            <a:ext cx="5915617" cy="446573"/>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866943"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 1/</a:t>
            </a:r>
            <a:r>
              <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无处不在的锦标赛</a:t>
            </a:r>
            <a:endPar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 name="文本框 1">
            <a:extLst>
              <a:ext uri="{FF2B5EF4-FFF2-40B4-BE49-F238E27FC236}">
                <a16:creationId xmlns:a16="http://schemas.microsoft.com/office/drawing/2014/main" id="{0605C926-C57A-4CBF-8A79-79DFF8B79737}"/>
              </a:ext>
            </a:extLst>
          </p:cNvPr>
          <p:cNvSpPr txBox="1"/>
          <p:nvPr/>
        </p:nvSpPr>
        <p:spPr>
          <a:xfrm>
            <a:off x="11582402" y="6299200"/>
            <a:ext cx="26416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600" dirty="0">
                <a:solidFill>
                  <a:prstClr val="black"/>
                </a:solidFill>
                <a:latin typeface="微软雅黑" panose="020B0503020204020204" pitchFamily="34" charset="-122"/>
                <a:ea typeface="微软雅黑" panose="020B0503020204020204" pitchFamily="34" charset="-122"/>
              </a:rPr>
              <a:t>5</a:t>
            </a:r>
            <a:endPar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 name="矩形 9">
            <a:extLst>
              <a:ext uri="{FF2B5EF4-FFF2-40B4-BE49-F238E27FC236}">
                <a16:creationId xmlns:a16="http://schemas.microsoft.com/office/drawing/2014/main" id="{CAA4D026-B41A-42A6-B10E-69D7C7E5CA48}"/>
              </a:ext>
            </a:extLst>
          </p:cNvPr>
          <p:cNvSpPr/>
          <p:nvPr/>
        </p:nvSpPr>
        <p:spPr>
          <a:xfrm>
            <a:off x="477519" y="977138"/>
            <a:ext cx="5476241" cy="3552063"/>
          </a:xfrm>
          <a:prstGeom prst="rect">
            <a:avLst/>
          </a:prstGeom>
        </p:spPr>
        <p:txBody>
          <a:bodyPr wrap="square">
            <a:spAutoFit/>
          </a:bodyPr>
          <a:lstStyle/>
          <a:p>
            <a:pPr marL="342900" indent="-342900">
              <a:lnSpc>
                <a:spcPct val="150000"/>
              </a:lnSpc>
              <a:buFont typeface="Wingdings" panose="05000000000000000000" pitchFamily="2" charset="2"/>
              <a:buChar char="u"/>
            </a:pPr>
            <a:r>
              <a:rPr lang="zh-CN" altLang="en-US" sz="2400"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公司里的锦标赛</a:t>
            </a:r>
            <a:endParaRPr kumimoji="0" lang="en-US" altLang="zh-CN" sz="24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锦标赛效应也广泛的存在于商业活动：</a:t>
            </a:r>
            <a:endParaRPr lang="en-US" altLang="zh-CN" sz="2000" b="1" dirty="0">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nSpc>
                <a:spcPct val="150000"/>
              </a:lnSpc>
              <a:buFont typeface="Arial" panose="020B0604020202020204" pitchFamily="34" charset="0"/>
              <a:buChar char="•"/>
            </a:pPr>
            <a:r>
              <a:rPr lang="zh-CN" altLang="en-US" b="1" dirty="0">
                <a:latin typeface="微软雅黑" panose="020B0503020204020204" pitchFamily="34" charset="-122"/>
                <a:ea typeface="微软雅黑" panose="020B0503020204020204" pitchFamily="34" charset="-122"/>
                <a:cs typeface="Times New Roman" panose="02020603050405020304" pitchFamily="18" charset="0"/>
              </a:rPr>
              <a:t>在</a:t>
            </a:r>
            <a:r>
              <a:rPr lang="en-US" altLang="zh-CN" b="1"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b="1" dirty="0">
                <a:latin typeface="微软雅黑" panose="020B0503020204020204" pitchFamily="34" charset="-122"/>
                <a:ea typeface="微软雅黑" panose="020B0503020204020204" pitchFamily="34" charset="-122"/>
                <a:cs typeface="Times New Roman" panose="02020603050405020304" pitchFamily="18" charset="0"/>
              </a:rPr>
              <a:t>安然：房间里的聪明人</a:t>
            </a:r>
            <a:r>
              <a:rPr lang="en-US" altLang="zh-CN" b="1"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b="1" dirty="0">
                <a:latin typeface="微软雅黑" panose="020B0503020204020204" pitchFamily="34" charset="-122"/>
                <a:ea typeface="微软雅黑" panose="020B0503020204020204" pitchFamily="34" charset="-122"/>
                <a:cs typeface="Times New Roman" panose="02020603050405020304" pitchFamily="18" charset="0"/>
              </a:rPr>
              <a:t>中，安然管理层建立了</a:t>
            </a:r>
            <a:r>
              <a:rPr lang="zh-CN" altLang="en-US"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业绩审查委员会；</a:t>
            </a:r>
            <a:endParaRPr lang="en-US" altLang="zh-CN"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nSpc>
                <a:spcPct val="150000"/>
              </a:lnSpc>
              <a:buFont typeface="Arial" panose="020B0604020202020204" pitchFamily="34" charset="0"/>
              <a:buChar char="•"/>
            </a:pPr>
            <a:r>
              <a:rPr lang="zh-CN" altLang="en-US" b="1" dirty="0">
                <a:latin typeface="微软雅黑" panose="020B0503020204020204" pitchFamily="34" charset="-122"/>
                <a:ea typeface="微软雅黑" panose="020B0503020204020204" pitchFamily="34" charset="-122"/>
                <a:cs typeface="Times New Roman" panose="02020603050405020304" pitchFamily="18" charset="0"/>
              </a:rPr>
              <a:t>所有员工按照</a:t>
            </a:r>
            <a:r>
              <a:rPr lang="en-US" altLang="zh-CN" b="1" dirty="0">
                <a:latin typeface="微软雅黑" panose="020B0503020204020204" pitchFamily="34" charset="-122"/>
                <a:ea typeface="微软雅黑" panose="020B0503020204020204" pitchFamily="34" charset="-122"/>
                <a:cs typeface="Times New Roman" panose="02020603050405020304" pitchFamily="18" charset="0"/>
              </a:rPr>
              <a:t>1</a:t>
            </a:r>
            <a:r>
              <a:rPr lang="zh-CN" altLang="en-US" b="1" dirty="0">
                <a:latin typeface="微软雅黑" panose="020B0503020204020204" pitchFamily="34" charset="-122"/>
                <a:ea typeface="微软雅黑" panose="020B0503020204020204" pitchFamily="34" charset="-122"/>
                <a:cs typeface="Times New Roman" panose="02020603050405020304" pitchFamily="18" charset="0"/>
              </a:rPr>
              <a:t>至</a:t>
            </a:r>
            <a:r>
              <a:rPr lang="en-US" altLang="zh-CN" b="1" dirty="0">
                <a:latin typeface="微软雅黑" panose="020B0503020204020204" pitchFamily="34" charset="-122"/>
                <a:ea typeface="微软雅黑" panose="020B0503020204020204" pitchFamily="34" charset="-122"/>
                <a:cs typeface="Times New Roman" panose="02020603050405020304" pitchFamily="18" charset="0"/>
              </a:rPr>
              <a:t>5</a:t>
            </a:r>
            <a:r>
              <a:rPr lang="zh-CN" altLang="en-US" b="1" dirty="0">
                <a:latin typeface="微软雅黑" panose="020B0503020204020204" pitchFamily="34" charset="-122"/>
                <a:ea typeface="微软雅黑" panose="020B0503020204020204" pitchFamily="34" charset="-122"/>
                <a:cs typeface="Times New Roman" panose="02020603050405020304" pitchFamily="18" charset="0"/>
              </a:rPr>
              <a:t>等评定等级，业绩排名处于最后</a:t>
            </a:r>
            <a:r>
              <a:rPr lang="en-US" altLang="zh-CN" b="1" dirty="0">
                <a:latin typeface="微软雅黑" panose="020B0503020204020204" pitchFamily="34" charset="-122"/>
                <a:ea typeface="微软雅黑" panose="020B0503020204020204" pitchFamily="34" charset="-122"/>
                <a:cs typeface="Times New Roman" panose="02020603050405020304" pitchFamily="18" charset="0"/>
              </a:rPr>
              <a:t>10%</a:t>
            </a:r>
            <a:r>
              <a:rPr lang="zh-CN" altLang="en-US" b="1" dirty="0">
                <a:latin typeface="微软雅黑" panose="020B0503020204020204" pitchFamily="34" charset="-122"/>
                <a:ea typeface="微软雅黑" panose="020B0503020204020204" pitchFamily="34" charset="-122"/>
                <a:cs typeface="Times New Roman" panose="02020603050405020304" pitchFamily="18" charset="0"/>
              </a:rPr>
              <a:t>的被列为第</a:t>
            </a:r>
            <a:r>
              <a:rPr lang="en-US" altLang="zh-CN" b="1" dirty="0">
                <a:latin typeface="微软雅黑" panose="020B0503020204020204" pitchFamily="34" charset="-122"/>
                <a:ea typeface="微软雅黑" panose="020B0503020204020204" pitchFamily="34" charset="-122"/>
                <a:cs typeface="Times New Roman" panose="02020603050405020304" pitchFamily="18" charset="0"/>
              </a:rPr>
              <a:t>5</a:t>
            </a:r>
            <a:r>
              <a:rPr lang="zh-CN" altLang="en-US" b="1" dirty="0">
                <a:latin typeface="微软雅黑" panose="020B0503020204020204" pitchFamily="34" charset="-122"/>
                <a:ea typeface="微软雅黑" panose="020B0503020204020204" pitchFamily="34" charset="-122"/>
                <a:cs typeface="Times New Roman" panose="02020603050405020304" pitchFamily="18" charset="0"/>
              </a:rPr>
              <a:t>等（表现最差的等级），这些人将会被解雇。此项制度也称为</a:t>
            </a:r>
            <a:r>
              <a:rPr lang="zh-CN" altLang="en-US"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“排名砍人”；</a:t>
            </a:r>
            <a:endParaRPr lang="en-US" altLang="zh-CN"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nSpc>
                <a:spcPct val="150000"/>
              </a:lnSpc>
              <a:buFont typeface="Arial" panose="020B0604020202020204" pitchFamily="34" charset="0"/>
              <a:buChar char="•"/>
            </a:pPr>
            <a:r>
              <a:rPr lang="zh-CN" altLang="en-US" b="1" dirty="0">
                <a:latin typeface="微软雅黑" panose="020B0503020204020204" pitchFamily="34" charset="-122"/>
                <a:ea typeface="微软雅黑" panose="020B0503020204020204" pitchFamily="34" charset="-122"/>
                <a:cs typeface="Times New Roman" panose="02020603050405020304" pitchFamily="18" charset="0"/>
              </a:rPr>
              <a:t>除了“低等淘汰”，</a:t>
            </a:r>
            <a:r>
              <a:rPr lang="zh-CN" altLang="en-US"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一等员工会得到高额奖励。</a:t>
            </a:r>
            <a:endParaRPr lang="en-US" altLang="zh-CN"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4" name="图片 3">
            <a:extLst>
              <a:ext uri="{FF2B5EF4-FFF2-40B4-BE49-F238E27FC236}">
                <a16:creationId xmlns:a16="http://schemas.microsoft.com/office/drawing/2014/main" id="{7764F08B-D0C5-4152-B06D-1590CA14261E}"/>
              </a:ext>
            </a:extLst>
          </p:cNvPr>
          <p:cNvPicPr>
            <a:picLocks noChangeAspect="1"/>
          </p:cNvPicPr>
          <p:nvPr/>
        </p:nvPicPr>
        <p:blipFill>
          <a:blip r:embed="rId3"/>
          <a:stretch>
            <a:fillRect/>
          </a:stretch>
        </p:blipFill>
        <p:spPr>
          <a:xfrm>
            <a:off x="6141813" y="977138"/>
            <a:ext cx="5572668" cy="4903724"/>
          </a:xfrm>
          <a:prstGeom prst="rect">
            <a:avLst/>
          </a:prstGeom>
        </p:spPr>
      </p:pic>
    </p:spTree>
    <p:extLst>
      <p:ext uri="{BB962C8B-B14F-4D97-AF65-F5344CB8AC3E}">
        <p14:creationId xmlns:p14="http://schemas.microsoft.com/office/powerpoint/2010/main" val="209662279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7"/>
            <a:ext cx="5915617" cy="446573"/>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866943"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 2/</a:t>
            </a:r>
            <a:r>
              <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什么是锦标赛理论？</a:t>
            </a:r>
            <a:endPar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 name="文本框 1">
            <a:extLst>
              <a:ext uri="{FF2B5EF4-FFF2-40B4-BE49-F238E27FC236}">
                <a16:creationId xmlns:a16="http://schemas.microsoft.com/office/drawing/2014/main" id="{0605C926-C57A-4CBF-8A79-79DFF8B79737}"/>
              </a:ext>
            </a:extLst>
          </p:cNvPr>
          <p:cNvSpPr txBox="1"/>
          <p:nvPr/>
        </p:nvSpPr>
        <p:spPr>
          <a:xfrm>
            <a:off x="11582402" y="6299200"/>
            <a:ext cx="26416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600" dirty="0">
                <a:solidFill>
                  <a:prstClr val="black"/>
                </a:solidFill>
                <a:latin typeface="微软雅黑" panose="020B0503020204020204" pitchFamily="34" charset="-122"/>
                <a:ea typeface="微软雅黑" panose="020B0503020204020204" pitchFamily="34" charset="-122"/>
              </a:rPr>
              <a:t>6</a:t>
            </a:r>
          </a:p>
        </p:txBody>
      </p:sp>
      <p:sp>
        <p:nvSpPr>
          <p:cNvPr id="10" name="矩形 9">
            <a:extLst>
              <a:ext uri="{FF2B5EF4-FFF2-40B4-BE49-F238E27FC236}">
                <a16:creationId xmlns:a16="http://schemas.microsoft.com/office/drawing/2014/main" id="{CAA4D026-B41A-42A6-B10E-69D7C7E5CA48}"/>
              </a:ext>
            </a:extLst>
          </p:cNvPr>
          <p:cNvSpPr/>
          <p:nvPr/>
        </p:nvSpPr>
        <p:spPr>
          <a:xfrm>
            <a:off x="713738" y="1029619"/>
            <a:ext cx="10960102" cy="4254498"/>
          </a:xfrm>
          <a:prstGeom prst="rect">
            <a:avLst/>
          </a:prstGeom>
        </p:spPr>
        <p:txBody>
          <a:bodyPr wrap="square">
            <a:spAutoFit/>
          </a:bodyPr>
          <a:lstStyle/>
          <a:p>
            <a:pPr marL="342900" indent="-342900">
              <a:lnSpc>
                <a:spcPct val="150000"/>
              </a:lnSpc>
              <a:spcAft>
                <a:spcPts val="1200"/>
              </a:spcAft>
              <a:buFont typeface="Wingdings" panose="05000000000000000000" pitchFamily="2" charset="2"/>
              <a:buChar char="u"/>
            </a:pP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什么是锦标赛效应？</a:t>
            </a:r>
            <a:endParaRPr lang="en-US" altLang="zh-CN" sz="2000" b="1"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spcAft>
                <a:spcPts val="1200"/>
              </a:spcAft>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参与者像在锦标赛中一样奋勇争先的受激励现象。无数员工试图从普通员工的位置上   爬到主管甚至</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CEO</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的高位，每晋升一个台阶，就伴随着地位和财富的急剧增加。</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marL="342900" indent="-342900">
              <a:lnSpc>
                <a:spcPct val="150000"/>
              </a:lnSpc>
              <a:spcAft>
                <a:spcPts val="1200"/>
              </a:spcAft>
              <a:buFont typeface="Wingdings" panose="05000000000000000000" pitchFamily="2" charset="2"/>
              <a:buChar char="u"/>
            </a:pP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锦标赛理论认为</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加大</a:t>
            </a:r>
            <a:r>
              <a:rPr lang="en-US" altLang="zh-CN"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CEO</a:t>
            </a:r>
            <a:r>
              <a:rPr lang="zh-CN" altLang="en-US"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同其他高层管理成员之间的薪酬数额的差距</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，将会降低委托人对代理人的监控成本，给委托人和代理人之间的利益一致性提供强激励，最终提高公司绩效。</a:t>
            </a:r>
            <a:endParaRPr lang="en-US" altLang="zh-CN" sz="2000" dirty="0">
              <a:latin typeface="微软雅黑" panose="020B0503020204020204" pitchFamily="34" charset="-122"/>
              <a:ea typeface="微软雅黑" panose="020B0503020204020204" pitchFamily="34" charset="-122"/>
              <a:cs typeface="Times New Roman" panose="02020603050405020304" pitchFamily="18" charset="0"/>
            </a:endParaRPr>
          </a:p>
          <a:p>
            <a:pPr marL="342900" indent="-342900">
              <a:lnSpc>
                <a:spcPct val="150000"/>
              </a:lnSpc>
              <a:spcAft>
                <a:spcPts val="1200"/>
              </a:spcAft>
              <a:buFont typeface="Wingdings" panose="05000000000000000000" pitchFamily="2" charset="2"/>
              <a:buChar char="u"/>
            </a:pP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主要特征</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：竞赛结果只依赖于参赛人相对于其他参赛人的表现</a:t>
            </a: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而与参赛人的绝对表现无关。</a:t>
            </a:r>
            <a:endParaRPr lang="en-US" altLang="zh-CN" sz="2000"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spcAft>
                <a:spcPts val="1200"/>
              </a:spcAft>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经营者报酬并非是以绝对绩效为基础的平滑式增长</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而是存在晋升前后的“拐点”和巨大的报酬差距。晋升前后报酬差距越大</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对代理人的激励作用也越大。</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213613669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7"/>
            <a:ext cx="5915617" cy="446573"/>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866943"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 2/</a:t>
            </a:r>
            <a:r>
              <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什么是锦标赛理论？</a:t>
            </a:r>
            <a:endPar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 name="文本框 1">
            <a:extLst>
              <a:ext uri="{FF2B5EF4-FFF2-40B4-BE49-F238E27FC236}">
                <a16:creationId xmlns:a16="http://schemas.microsoft.com/office/drawing/2014/main" id="{0605C926-C57A-4CBF-8A79-79DFF8B79737}"/>
              </a:ext>
            </a:extLst>
          </p:cNvPr>
          <p:cNvSpPr txBox="1"/>
          <p:nvPr/>
        </p:nvSpPr>
        <p:spPr>
          <a:xfrm>
            <a:off x="11582402" y="6299200"/>
            <a:ext cx="26416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600" dirty="0">
                <a:solidFill>
                  <a:prstClr val="black"/>
                </a:solidFill>
                <a:latin typeface="微软雅黑" panose="020B0503020204020204" pitchFamily="34" charset="-122"/>
                <a:ea typeface="微软雅黑" panose="020B0503020204020204" pitchFamily="34" charset="-122"/>
              </a:rPr>
              <a:t>7</a:t>
            </a:r>
            <a:endPar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 name="矩形 9">
            <a:extLst>
              <a:ext uri="{FF2B5EF4-FFF2-40B4-BE49-F238E27FC236}">
                <a16:creationId xmlns:a16="http://schemas.microsoft.com/office/drawing/2014/main" id="{CAA4D026-B41A-42A6-B10E-69D7C7E5CA48}"/>
              </a:ext>
            </a:extLst>
          </p:cNvPr>
          <p:cNvSpPr/>
          <p:nvPr/>
        </p:nvSpPr>
        <p:spPr>
          <a:xfrm>
            <a:off x="718863" y="967044"/>
            <a:ext cx="10863539" cy="4123693"/>
          </a:xfrm>
          <a:prstGeom prst="rect">
            <a:avLst/>
          </a:prstGeom>
        </p:spPr>
        <p:txBody>
          <a:bodyPr wrap="square">
            <a:spAutoFit/>
          </a:bodyPr>
          <a:lstStyle/>
          <a:p>
            <a:pPr marL="342900" indent="-342900">
              <a:lnSpc>
                <a:spcPct val="200000"/>
              </a:lnSpc>
              <a:buFont typeface="Wingdings" panose="05000000000000000000" pitchFamily="2" charset="2"/>
              <a:buChar char="ü"/>
            </a:pP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一般而言，越到金字塔的顶端，选手们实力越更加接近，竞争也更加激烈。</a:t>
            </a:r>
            <a:r>
              <a:rPr lang="zh-CN" altLang="en-US"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层级较低的晋升，工资涨幅有限；相反，层级较高的晋升，工资涨幅异常明显。</a:t>
            </a:r>
            <a:endParaRPr lang="en-US" altLang="zh-CN"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200000"/>
              </a:lnSpc>
              <a:buFont typeface="Wingdings" panose="05000000000000000000" pitchFamily="2" charset="2"/>
              <a:buChar char="Ø"/>
            </a:pPr>
            <a:r>
              <a:rPr lang="en-US" altLang="zh-CN" dirty="0" err="1">
                <a:latin typeface="微软雅黑" panose="020B0503020204020204" pitchFamily="34" charset="-122"/>
                <a:ea typeface="微软雅黑" panose="020B0503020204020204" pitchFamily="34" charset="-122"/>
                <a:cs typeface="Times New Roman" panose="02020603050405020304" pitchFamily="18" charset="0"/>
              </a:rPr>
              <a:t>Belzil</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和 </a:t>
            </a:r>
            <a:r>
              <a:rPr lang="en-US" altLang="zh-CN" dirty="0" err="1">
                <a:latin typeface="微软雅黑" panose="020B0503020204020204" pitchFamily="34" charset="-122"/>
                <a:ea typeface="微软雅黑" panose="020B0503020204020204" pitchFamily="34" charset="-122"/>
                <a:cs typeface="Times New Roman" panose="02020603050405020304" pitchFamily="18" charset="0"/>
              </a:rPr>
              <a:t>Bognanno</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分析了美国</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600</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多家企业</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25000</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多名公司经理。他们把这些经理的职位分成九品。一品是</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CEO</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之类的决策层。九品是刚大学毕业的初级员工。从九品晋升到八品，平均工资涨了</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15%</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。但是从二品晋升到一品，工资涨幅是</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94%</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marL="342900" indent="-342900">
              <a:lnSpc>
                <a:spcPct val="200000"/>
              </a:lnSpc>
              <a:buFont typeface="Wingdings" panose="05000000000000000000" pitchFamily="2" charset="2"/>
              <a:buChar char="ü"/>
            </a:pP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除了物质回报，锦标赛还能满足参与者的</a:t>
            </a:r>
            <a:r>
              <a:rPr lang="zh-CN" altLang="en-US"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心理需求</a:t>
            </a: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。在职业生涯中，人们会因为自己的进步而感到快乐，这种进步能带人以情感上的满足，比如尊严、同事的认可等。</a:t>
            </a:r>
            <a:endParaRPr lang="en-US" altLang="zh-CN" sz="2000" b="1" dirty="0">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343298074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7"/>
            <a:ext cx="5915617" cy="446573"/>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866943"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 </a:t>
            </a:r>
            <a:r>
              <a:rPr lang="en-US" altLang="zh-CN" sz="2400" b="1" dirty="0">
                <a:solidFill>
                  <a:prstClr val="black"/>
                </a:solidFill>
                <a:latin typeface="微软雅黑" panose="020B0503020204020204" pitchFamily="34" charset="-122"/>
                <a:ea typeface="微软雅黑" panose="020B0503020204020204" pitchFamily="34" charset="-122"/>
                <a:cs typeface="+mn-ea"/>
                <a:sym typeface="+mn-lt"/>
              </a:rPr>
              <a:t>3</a:t>
            </a: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a:t>
            </a:r>
            <a:r>
              <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锦标赛机制的有效性</a:t>
            </a:r>
            <a:endPar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 name="文本框 1">
            <a:extLst>
              <a:ext uri="{FF2B5EF4-FFF2-40B4-BE49-F238E27FC236}">
                <a16:creationId xmlns:a16="http://schemas.microsoft.com/office/drawing/2014/main" id="{0605C926-C57A-4CBF-8A79-79DFF8B79737}"/>
              </a:ext>
            </a:extLst>
          </p:cNvPr>
          <p:cNvSpPr txBox="1"/>
          <p:nvPr/>
        </p:nvSpPr>
        <p:spPr>
          <a:xfrm>
            <a:off x="11582402" y="6299200"/>
            <a:ext cx="26416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600" dirty="0">
                <a:solidFill>
                  <a:prstClr val="black"/>
                </a:solidFill>
                <a:latin typeface="微软雅黑" panose="020B0503020204020204" pitchFamily="34" charset="-122"/>
                <a:ea typeface="微软雅黑" panose="020B0503020204020204" pitchFamily="34" charset="-122"/>
              </a:rPr>
              <a:t>8</a:t>
            </a:r>
            <a:endPar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 name="矩形 9">
            <a:extLst>
              <a:ext uri="{FF2B5EF4-FFF2-40B4-BE49-F238E27FC236}">
                <a16:creationId xmlns:a16="http://schemas.microsoft.com/office/drawing/2014/main" id="{CAA4D026-B41A-42A6-B10E-69D7C7E5CA48}"/>
              </a:ext>
            </a:extLst>
          </p:cNvPr>
          <p:cNvSpPr/>
          <p:nvPr/>
        </p:nvSpPr>
        <p:spPr>
          <a:xfrm>
            <a:off x="708703" y="856899"/>
            <a:ext cx="11005779" cy="5137112"/>
          </a:xfrm>
          <a:prstGeom prst="rect">
            <a:avLst/>
          </a:prstGeom>
        </p:spPr>
        <p:txBody>
          <a:bodyPr wrap="square">
            <a:spAutoFit/>
          </a:bodyPr>
          <a:lstStyle/>
          <a:p>
            <a:pPr marL="342900" indent="-342900">
              <a:lnSpc>
                <a:spcPct val="150000"/>
              </a:lnSpc>
              <a:spcAft>
                <a:spcPts val="600"/>
              </a:spcAft>
              <a:buFont typeface="Wingdings" panose="05000000000000000000" pitchFamily="2" charset="2"/>
              <a:buChar char="u"/>
            </a:pP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锦标赛机制可以有效</a:t>
            </a:r>
            <a:r>
              <a:rPr lang="zh-CN" altLang="en-US"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提高参与者的积极性</a:t>
            </a:r>
            <a:endParaRPr lang="en-US" altLang="zh-CN"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spcAft>
                <a:spcPts val="600"/>
              </a:spcAft>
              <a:buFont typeface="Wingdings" panose="05000000000000000000" pitchFamily="2" charset="2"/>
              <a:buChar char="Ø"/>
            </a:pP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提高业绩的正向作用</a:t>
            </a:r>
            <a:endParaRPr lang="en-US" altLang="zh-CN" sz="2000" b="1" dirty="0">
              <a:latin typeface="微软雅黑" panose="020B0503020204020204" pitchFamily="34" charset="-122"/>
              <a:ea typeface="微软雅黑" panose="020B0503020204020204" pitchFamily="34" charset="-122"/>
              <a:cs typeface="Times New Roman" panose="02020603050405020304" pitchFamily="18" charset="0"/>
            </a:endParaRPr>
          </a:p>
          <a:p>
            <a:pPr marL="1257300" lvl="2" indent="-342900">
              <a:lnSpc>
                <a:spcPct val="150000"/>
              </a:lnSpc>
              <a:spcAft>
                <a:spcPts val="600"/>
              </a:spcAft>
              <a:buFont typeface="Wingdings" panose="05000000000000000000" pitchFamily="2" charset="2"/>
              <a:buChar char="ü"/>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体育赛事与运动员表现容易量化：研究赛车的学者用每场比赛中所有参赛者的平均时速来衡量比赛选手的表现，发现当冠亚军奖金差距越大时，赛车手的表现越好（平均车速更快）。</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marL="1257300" lvl="2" indent="-342900">
              <a:lnSpc>
                <a:spcPct val="150000"/>
              </a:lnSpc>
              <a:spcAft>
                <a:spcPts val="600"/>
              </a:spcAft>
              <a:buFont typeface="Wingdings" panose="05000000000000000000" pitchFamily="2" charset="2"/>
              <a:buChar char="ü"/>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在企业里面，员工的努力程度是难以观察的，所以学者们通常用</a:t>
            </a:r>
            <a:r>
              <a:rPr lang="zh-CN" altLang="en-US"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“迟到、早退、旷工”</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这种可以观测到的事件来衡量员工努力程度的一种指标。</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Drago </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和 </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Garvey </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发现员工和主管的工资差距越大，员工迟到、早退、旷工的行为则越少。</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spcAft>
                <a:spcPts val="600"/>
              </a:spcAft>
              <a:buFont typeface="Wingdings" panose="05000000000000000000" pitchFamily="2" charset="2"/>
              <a:buChar char="Ø"/>
            </a:pP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锦标赛效应对于</a:t>
            </a:r>
            <a:r>
              <a:rPr lang="en-US" altLang="zh-CN" sz="2000" b="1" dirty="0">
                <a:latin typeface="微软雅黑" panose="020B0503020204020204" pitchFamily="34" charset="-122"/>
                <a:ea typeface="微软雅黑" panose="020B0503020204020204" pitchFamily="34" charset="-122"/>
                <a:cs typeface="Times New Roman" panose="02020603050405020304" pitchFamily="18" charset="0"/>
              </a:rPr>
              <a:t>CEO</a:t>
            </a: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的更迭也有很显著的影响</a:t>
            </a:r>
            <a:endParaRPr lang="en-US" altLang="zh-CN" sz="2000" b="1" dirty="0">
              <a:latin typeface="微软雅黑" panose="020B0503020204020204" pitchFamily="34" charset="-122"/>
              <a:ea typeface="微软雅黑" panose="020B0503020204020204" pitchFamily="34" charset="-122"/>
              <a:cs typeface="Times New Roman" panose="02020603050405020304" pitchFamily="18" charset="0"/>
            </a:endParaRPr>
          </a:p>
          <a:p>
            <a:pPr marL="1257300" lvl="2" indent="-342900">
              <a:lnSpc>
                <a:spcPct val="150000"/>
              </a:lnSpc>
              <a:spcAft>
                <a:spcPts val="600"/>
              </a:spcAft>
              <a:buFont typeface="Wingdings" panose="05000000000000000000" pitchFamily="2" charset="2"/>
              <a:buChar char="ü"/>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学者</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Mobbs </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和</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Raheja</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研究了当前任</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CEO</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离任后公司选择继任</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CEO</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时，如果有很多候选人竞争</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CEO</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的岗位，公司之后的业绩往往会得到明显提升。反之，如果之前就内定了一位指定继承人，公司业绩就不会有什么改善。</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333268183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7"/>
            <a:ext cx="5915617" cy="446573"/>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866943"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 </a:t>
            </a:r>
            <a:r>
              <a:rPr lang="en-US" altLang="zh-CN" sz="2400" b="1" dirty="0">
                <a:solidFill>
                  <a:prstClr val="black"/>
                </a:solidFill>
                <a:latin typeface="微软雅黑" panose="020B0503020204020204" pitchFamily="34" charset="-122"/>
                <a:ea typeface="微软雅黑" panose="020B0503020204020204" pitchFamily="34" charset="-122"/>
                <a:cs typeface="+mn-ea"/>
                <a:sym typeface="+mn-lt"/>
              </a:rPr>
              <a:t>3</a:t>
            </a: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a:t>
            </a:r>
            <a:r>
              <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锦标赛机制的有效性</a:t>
            </a:r>
            <a:endPar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 name="文本框 1">
            <a:extLst>
              <a:ext uri="{FF2B5EF4-FFF2-40B4-BE49-F238E27FC236}">
                <a16:creationId xmlns:a16="http://schemas.microsoft.com/office/drawing/2014/main" id="{0605C926-C57A-4CBF-8A79-79DFF8B79737}"/>
              </a:ext>
            </a:extLst>
          </p:cNvPr>
          <p:cNvSpPr txBox="1"/>
          <p:nvPr/>
        </p:nvSpPr>
        <p:spPr>
          <a:xfrm>
            <a:off x="11582402" y="6299200"/>
            <a:ext cx="26416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600" dirty="0">
                <a:solidFill>
                  <a:prstClr val="black"/>
                </a:solidFill>
                <a:latin typeface="微软雅黑" panose="020B0503020204020204" pitchFamily="34" charset="-122"/>
                <a:ea typeface="微软雅黑" panose="020B0503020204020204" pitchFamily="34" charset="-122"/>
              </a:rPr>
              <a:t>9</a:t>
            </a:r>
            <a:endPar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 name="矩形 9">
            <a:extLst>
              <a:ext uri="{FF2B5EF4-FFF2-40B4-BE49-F238E27FC236}">
                <a16:creationId xmlns:a16="http://schemas.microsoft.com/office/drawing/2014/main" id="{CAA4D026-B41A-42A6-B10E-69D7C7E5CA48}"/>
              </a:ext>
            </a:extLst>
          </p:cNvPr>
          <p:cNvSpPr/>
          <p:nvPr/>
        </p:nvSpPr>
        <p:spPr>
          <a:xfrm>
            <a:off x="817879" y="867059"/>
            <a:ext cx="10764523" cy="4752391"/>
          </a:xfrm>
          <a:prstGeom prst="rect">
            <a:avLst/>
          </a:prstGeom>
        </p:spPr>
        <p:txBody>
          <a:bodyPr wrap="square">
            <a:spAutoFit/>
          </a:bodyPr>
          <a:lstStyle/>
          <a:p>
            <a:pPr marL="342900" indent="-342900">
              <a:lnSpc>
                <a:spcPct val="150000"/>
              </a:lnSpc>
              <a:buFont typeface="Wingdings" panose="05000000000000000000" pitchFamily="2" charset="2"/>
              <a:buChar char="u"/>
            </a:pP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锦标赛的机制设计可以</a:t>
            </a:r>
            <a:r>
              <a:rPr lang="zh-CN" altLang="en-US"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解决管理层决策过于保守的问题：</a:t>
            </a:r>
            <a:endParaRPr lang="en-US" altLang="zh-CN"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zh-CN" altLang="en-US" sz="2000" b="1" i="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2000" i="1" dirty="0">
                <a:latin typeface="微软雅黑" panose="020B0503020204020204" pitchFamily="34" charset="-122"/>
                <a:ea typeface="微软雅黑" panose="020B0503020204020204" pitchFamily="34" charset="-122"/>
                <a:cs typeface="Times New Roman" panose="02020603050405020304" pitchFamily="18" charset="0"/>
              </a:rPr>
              <a:t>当金牌的奖励足够大，赛车手一定愿意冒着翻车的风险、采取激进的赛车策略来夺取金牌。</a:t>
            </a:r>
            <a:endParaRPr lang="en-US" altLang="zh-CN" sz="2000" i="1" dirty="0">
              <a:latin typeface="微软雅黑" panose="020B0503020204020204" pitchFamily="34" charset="-122"/>
              <a:ea typeface="微软雅黑" panose="020B0503020204020204" pitchFamily="34" charset="-122"/>
              <a:cs typeface="Times New Roman" panose="02020603050405020304" pitchFamily="18" charset="0"/>
            </a:endParaRPr>
          </a:p>
          <a:p>
            <a:pPr marL="342900" indent="-342900">
              <a:lnSpc>
                <a:spcPct val="150000"/>
              </a:lnSpc>
              <a:buFont typeface="Wingdings" panose="05000000000000000000" pitchFamily="2" charset="2"/>
              <a:buChar char="u"/>
            </a:pP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锦标赛机制在公募基金的应用</a:t>
            </a:r>
            <a:endParaRPr lang="en-US" altLang="zh-CN" sz="2000" b="1" dirty="0">
              <a:latin typeface="微软雅黑" panose="020B0503020204020204" pitchFamily="34" charset="-122"/>
              <a:ea typeface="微软雅黑" panose="020B0503020204020204" pitchFamily="34" charset="-122"/>
              <a:cs typeface="Times New Roman" panose="02020603050405020304" pitchFamily="18" charset="0"/>
            </a:endParaRPr>
          </a:p>
          <a:p>
            <a:pPr indent="-457200">
              <a:lnSpc>
                <a:spcPct val="150000"/>
              </a:lnSpc>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    投资人倾向于根据基金的相对表现进行购置，历史收益率排名靠前的基金总能获得比排名</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indent="-457200">
              <a:lnSpc>
                <a:spcPct val="150000"/>
              </a:lnSpc>
            </a:pP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靠后的基金多得多的新资金。与之相应，排名靠前的基金经理的报酬，由于与所管理的资</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indent="-457200">
              <a:lnSpc>
                <a:spcPct val="150000"/>
              </a:lnSpc>
            </a:pP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产总值直接挂钩，也水涨船高。多学者发现</a:t>
            </a:r>
            <a:r>
              <a:rPr lang="zh-CN" altLang="en-US"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中期业绩落后的基金经理在下半年会采取更加</a:t>
            </a:r>
            <a:endParaRPr lang="en-US" altLang="zh-CN"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endParaRPr>
          </a:p>
          <a:p>
            <a:pPr indent="-457200">
              <a:lnSpc>
                <a:spcPct val="150000"/>
              </a:lnSpc>
            </a:pPr>
            <a:r>
              <a:rPr lang="en-US" altLang="zh-CN"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激进的策略</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，所管理基金的基金单位净值波动性更大。</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indent="-457200">
              <a:lnSpc>
                <a:spcPct val="150000"/>
              </a:lnSpc>
            </a:pP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zh-CN" altLang="en-US" b="1" dirty="0">
                <a:latin typeface="微软雅黑" panose="020B0503020204020204" pitchFamily="34" charset="-122"/>
                <a:ea typeface="微软雅黑" panose="020B0503020204020204" pitchFamily="34" charset="-122"/>
                <a:cs typeface="Times New Roman" panose="02020603050405020304" pitchFamily="18" charset="0"/>
              </a:rPr>
              <a:t>如果一名员工已经升到了公司一把手</a:t>
            </a:r>
            <a:r>
              <a:rPr lang="en-US" altLang="zh-CN" b="1" dirty="0">
                <a:latin typeface="微软雅黑" panose="020B0503020204020204" pitchFamily="34" charset="-122"/>
                <a:ea typeface="微软雅黑" panose="020B0503020204020204" pitchFamily="34" charset="-122"/>
                <a:cs typeface="Times New Roman" panose="02020603050405020304" pitchFamily="18" charset="0"/>
              </a:rPr>
              <a:t>(CEO)</a:t>
            </a:r>
            <a:r>
              <a:rPr lang="zh-CN" altLang="en-US" b="1" dirty="0">
                <a:latin typeface="微软雅黑" panose="020B0503020204020204" pitchFamily="34" charset="-122"/>
                <a:ea typeface="微软雅黑" panose="020B0503020204020204" pitchFamily="34" charset="-122"/>
                <a:cs typeface="Times New Roman" panose="02020603050405020304" pitchFamily="18" charset="0"/>
              </a:rPr>
              <a:t>的位置</a:t>
            </a:r>
            <a:r>
              <a:rPr lang="en-US" altLang="zh-CN" b="1"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b="1" dirty="0">
                <a:latin typeface="微软雅黑" panose="020B0503020204020204" pitchFamily="34" charset="-122"/>
                <a:ea typeface="微软雅黑" panose="020B0503020204020204" pitchFamily="34" charset="-122"/>
                <a:cs typeface="Times New Roman" panose="02020603050405020304" pitchFamily="18" charset="0"/>
              </a:rPr>
              <a:t>他已经没有向上晋升的空间了</a:t>
            </a:r>
            <a:r>
              <a:rPr lang="en-US" altLang="zh-CN" b="1"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en-US" b="1" dirty="0">
                <a:latin typeface="微软雅黑" panose="020B0503020204020204" pitchFamily="34" charset="-122"/>
                <a:ea typeface="微软雅黑" panose="020B0503020204020204" pitchFamily="34" charset="-122"/>
                <a:cs typeface="Times New Roman" panose="02020603050405020304" pitchFamily="18" charset="0"/>
              </a:rPr>
              <a:t>那么锦标赛对他还有激励作用吗？</a:t>
            </a:r>
            <a:r>
              <a:rPr lang="zh-CN" altLang="en-US"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答案是有的。锦标赛效应不仅仅在一个公司内部，它还可以是一个行业内部。一个公司的老总也会盯住同行业竞争对手老总的工资。</a:t>
            </a:r>
            <a:endParaRPr lang="en-US" altLang="zh-CN"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287840314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7"/>
            <a:ext cx="5915617" cy="446573"/>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866943"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 </a:t>
            </a:r>
            <a:r>
              <a:rPr lang="en-US" altLang="zh-CN" sz="2400" b="1" dirty="0">
                <a:solidFill>
                  <a:prstClr val="black"/>
                </a:solidFill>
                <a:latin typeface="微软雅黑" panose="020B0503020204020204" pitchFamily="34" charset="-122"/>
                <a:ea typeface="微软雅黑" panose="020B0503020204020204" pitchFamily="34" charset="-122"/>
                <a:cs typeface="+mn-ea"/>
                <a:sym typeface="+mn-lt"/>
              </a:rPr>
              <a:t>3</a:t>
            </a: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a:t>
            </a:r>
            <a:r>
              <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锦标赛机制的有效性</a:t>
            </a:r>
            <a:endPar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 name="文本框 1">
            <a:extLst>
              <a:ext uri="{FF2B5EF4-FFF2-40B4-BE49-F238E27FC236}">
                <a16:creationId xmlns:a16="http://schemas.microsoft.com/office/drawing/2014/main" id="{0605C926-C57A-4CBF-8A79-79DFF8B79737}"/>
              </a:ext>
            </a:extLst>
          </p:cNvPr>
          <p:cNvSpPr txBox="1"/>
          <p:nvPr/>
        </p:nvSpPr>
        <p:spPr>
          <a:xfrm>
            <a:off x="11582402" y="6299201"/>
            <a:ext cx="48767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600" dirty="0">
                <a:solidFill>
                  <a:prstClr val="black"/>
                </a:solidFill>
                <a:latin typeface="微软雅黑" panose="020B0503020204020204" pitchFamily="34" charset="-122"/>
                <a:ea typeface="微软雅黑" panose="020B0503020204020204" pitchFamily="34" charset="-122"/>
              </a:rPr>
              <a:t>10</a:t>
            </a:r>
            <a:endPar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 name="矩形 9">
            <a:extLst>
              <a:ext uri="{FF2B5EF4-FFF2-40B4-BE49-F238E27FC236}">
                <a16:creationId xmlns:a16="http://schemas.microsoft.com/office/drawing/2014/main" id="{CAA4D026-B41A-42A6-B10E-69D7C7E5CA48}"/>
              </a:ext>
            </a:extLst>
          </p:cNvPr>
          <p:cNvSpPr/>
          <p:nvPr/>
        </p:nvSpPr>
        <p:spPr>
          <a:xfrm>
            <a:off x="840783" y="1212499"/>
            <a:ext cx="10556241" cy="961289"/>
          </a:xfrm>
          <a:prstGeom prst="rect">
            <a:avLst/>
          </a:prstGeom>
        </p:spPr>
        <p:txBody>
          <a:bodyPr wrap="square">
            <a:spAutoFit/>
          </a:bodyPr>
          <a:lstStyle/>
          <a:p>
            <a:pPr>
              <a:lnSpc>
                <a:spcPct val="150000"/>
              </a:lnSpc>
            </a:pPr>
            <a:endParaRPr lang="en-US" altLang="zh-CN"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endParaRPr lang="zh-CN" altLang="en-US"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矩形 4">
            <a:extLst>
              <a:ext uri="{FF2B5EF4-FFF2-40B4-BE49-F238E27FC236}">
                <a16:creationId xmlns:a16="http://schemas.microsoft.com/office/drawing/2014/main" id="{2EAC69B6-4923-4A5E-B127-0EA164584216}"/>
              </a:ext>
            </a:extLst>
          </p:cNvPr>
          <p:cNvSpPr/>
          <p:nvPr/>
        </p:nvSpPr>
        <p:spPr>
          <a:xfrm>
            <a:off x="208194" y="885367"/>
            <a:ext cx="5730239" cy="4752391"/>
          </a:xfrm>
          <a:prstGeom prst="rect">
            <a:avLst/>
          </a:prstGeom>
        </p:spPr>
        <p:txBody>
          <a:bodyPr wrap="square">
            <a:spAutoFit/>
          </a:bodyPr>
          <a:lstStyle/>
          <a:p>
            <a:pPr marL="342900" indent="-342900">
              <a:lnSpc>
                <a:spcPct val="150000"/>
              </a:lnSpc>
              <a:spcAft>
                <a:spcPts val="1200"/>
              </a:spcAft>
              <a:buFont typeface="Wingdings" panose="05000000000000000000" pitchFamily="2" charset="2"/>
              <a:buChar char="u"/>
            </a:pPr>
            <a:r>
              <a:rPr lang="en-US" altLang="zh-CN" sz="2000" b="1"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盘外招”的负面作用</a:t>
            </a:r>
            <a:endParaRPr lang="en-US" altLang="zh-CN" sz="2000" b="1" dirty="0">
              <a:latin typeface="微软雅黑" panose="020B0503020204020204" pitchFamily="34" charset="-122"/>
              <a:ea typeface="微软雅黑" panose="020B0503020204020204" pitchFamily="34" charset="-122"/>
              <a:cs typeface="Times New Roman" panose="02020603050405020304" pitchFamily="18" charset="0"/>
            </a:endParaRPr>
          </a:p>
          <a:p>
            <a:pPr lvl="1">
              <a:lnSpc>
                <a:spcPct val="150000"/>
              </a:lnSpc>
              <a:spcAft>
                <a:spcPts val="1200"/>
              </a:spcAft>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锦标赛机制导致员工之间出现</a:t>
            </a:r>
            <a:r>
              <a:rPr lang="zh-CN" altLang="en-US"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互相拆台</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的行为：每个参赛员工的注意力放在减少对手的产出，而不是提高自身的产出上。如果很多工作需要团队内部的协作，这种拆台行为可能使得企业业绩下滑。</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spcAft>
                <a:spcPts val="1200"/>
              </a:spcAft>
              <a:buFont typeface="Wingdings" panose="05000000000000000000" pitchFamily="2" charset="2"/>
              <a:buChar char="Ø"/>
            </a:pPr>
            <a:r>
              <a:rPr lang="en-US" altLang="zh-CN" sz="2000" b="1"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新财富</a:t>
            </a:r>
            <a:r>
              <a:rPr lang="en-US" altLang="zh-CN" sz="2000" b="1"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评选乱象</a:t>
            </a:r>
            <a:endParaRPr lang="en-US" altLang="zh-CN" sz="2000" b="1" dirty="0">
              <a:latin typeface="微软雅黑" panose="020B0503020204020204" pitchFamily="34" charset="-122"/>
              <a:ea typeface="微软雅黑" panose="020B0503020204020204" pitchFamily="34" charset="-122"/>
              <a:cs typeface="Times New Roman" panose="02020603050405020304" pitchFamily="18" charset="0"/>
            </a:endParaRPr>
          </a:p>
          <a:p>
            <a:pPr lvl="1">
              <a:lnSpc>
                <a:spcPct val="150000"/>
              </a:lnSpc>
              <a:spcAft>
                <a:spcPts val="1200"/>
              </a:spcAft>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评选的成败很大程度上取决于“拉选票”的能力而非证券分析的能力，若分析历届分析师的股票分析能力，在第一时间购买他们推荐的股票并在三个月后卖出，那么这些股票到底能够带来多少收益呢？</a:t>
            </a:r>
            <a:endParaRPr lang="en-US" altLang="zh-CN" sz="1600"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3" name="图片 2">
            <a:extLst>
              <a:ext uri="{FF2B5EF4-FFF2-40B4-BE49-F238E27FC236}">
                <a16:creationId xmlns:a16="http://schemas.microsoft.com/office/drawing/2014/main" id="{3C63D847-9591-481A-95EF-F5AE95C2D5C3}"/>
              </a:ext>
            </a:extLst>
          </p:cNvPr>
          <p:cNvPicPr>
            <a:picLocks noChangeAspect="1"/>
          </p:cNvPicPr>
          <p:nvPr/>
        </p:nvPicPr>
        <p:blipFill>
          <a:blip r:embed="rId3"/>
          <a:stretch>
            <a:fillRect/>
          </a:stretch>
        </p:blipFill>
        <p:spPr>
          <a:xfrm>
            <a:off x="5892800" y="1896573"/>
            <a:ext cx="6091006" cy="3586834"/>
          </a:xfrm>
          <a:prstGeom prst="rect">
            <a:avLst/>
          </a:prstGeom>
        </p:spPr>
      </p:pic>
      <p:sp>
        <p:nvSpPr>
          <p:cNvPr id="4" name="矩形 3">
            <a:extLst>
              <a:ext uri="{FF2B5EF4-FFF2-40B4-BE49-F238E27FC236}">
                <a16:creationId xmlns:a16="http://schemas.microsoft.com/office/drawing/2014/main" id="{9089DFEB-D0B6-4645-A624-22A5DB35C713}"/>
              </a:ext>
            </a:extLst>
          </p:cNvPr>
          <p:cNvSpPr/>
          <p:nvPr/>
        </p:nvSpPr>
        <p:spPr>
          <a:xfrm>
            <a:off x="6827735" y="5525776"/>
            <a:ext cx="4429418" cy="338554"/>
          </a:xfrm>
          <a:prstGeom prst="rect">
            <a:avLst/>
          </a:prstGeom>
        </p:spPr>
        <p:txBody>
          <a:bodyPr wrap="none">
            <a:spAutoFit/>
          </a:bodyPr>
          <a:lstStyle/>
          <a:p>
            <a:r>
              <a:rPr lang="zh-CN" altLang="en-US" sz="1600" dirty="0">
                <a:solidFill>
                  <a:schemeClr val="bg1">
                    <a:lumMod val="50000"/>
                  </a:schemeClr>
                </a:solidFill>
                <a:ea typeface="宋体" panose="02010600030101010101" pitchFamily="2" charset="-122"/>
                <a:cs typeface="Times New Roman" panose="02020603050405020304" pitchFamily="18" charset="0"/>
              </a:rPr>
              <a:t>图：</a:t>
            </a:r>
            <a:r>
              <a:rPr lang="zh-CN" altLang="zh-CN" sz="1600" dirty="0">
                <a:solidFill>
                  <a:schemeClr val="bg1">
                    <a:lumMod val="50000"/>
                  </a:schemeClr>
                </a:solidFill>
                <a:ea typeface="宋体" panose="02010600030101010101" pitchFamily="2" charset="-122"/>
                <a:cs typeface="Times New Roman" panose="02020603050405020304" pitchFamily="18" charset="0"/>
              </a:rPr>
              <a:t>新财富分析师</a:t>
            </a:r>
            <a:r>
              <a:rPr lang="en-US" altLang="zh-CN" sz="1600" dirty="0">
                <a:solidFill>
                  <a:schemeClr val="bg1">
                    <a:lumMod val="50000"/>
                  </a:schemeClr>
                </a:solidFill>
                <a:ea typeface="宋体" panose="02010600030101010101" pitchFamily="2" charset="-122"/>
                <a:cs typeface="Times New Roman" panose="02020603050405020304" pitchFamily="18" charset="0"/>
              </a:rPr>
              <a:t>2003-2017</a:t>
            </a:r>
            <a:r>
              <a:rPr lang="zh-CN" altLang="zh-CN" sz="1600" dirty="0">
                <a:solidFill>
                  <a:schemeClr val="bg1">
                    <a:lumMod val="50000"/>
                  </a:schemeClr>
                </a:solidFill>
                <a:ea typeface="宋体" panose="02010600030101010101" pitchFamily="2" charset="-122"/>
                <a:cs typeface="Times New Roman" panose="02020603050405020304" pitchFamily="18" charset="0"/>
              </a:rPr>
              <a:t>年平均超额收益率</a:t>
            </a:r>
            <a:endParaRPr lang="zh-CN" altLang="en-US" sz="1600" dirty="0">
              <a:solidFill>
                <a:schemeClr val="bg1">
                  <a:lumMod val="50000"/>
                </a:schemeClr>
              </a:solidFill>
            </a:endParaRPr>
          </a:p>
        </p:txBody>
      </p:sp>
    </p:spTree>
    <p:extLst>
      <p:ext uri="{BB962C8B-B14F-4D97-AF65-F5344CB8AC3E}">
        <p14:creationId xmlns:p14="http://schemas.microsoft.com/office/powerpoint/2010/main" val="346884098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7"/>
            <a:ext cx="5915617" cy="446573"/>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gn="l" defTabSz="866943" fontAlgn="base">
              <a:spcAft>
                <a:spcPct val="0"/>
              </a:spcAft>
              <a:defRPr/>
            </a:pP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 </a:t>
            </a:r>
            <a:r>
              <a:rPr lang="en-US" altLang="zh-CN" sz="2400" b="1" dirty="0">
                <a:solidFill>
                  <a:prstClr val="black"/>
                </a:solidFill>
                <a:latin typeface="微软雅黑" panose="020B0503020204020204" pitchFamily="34" charset="-122"/>
                <a:ea typeface="微软雅黑" panose="020B0503020204020204" pitchFamily="34" charset="-122"/>
                <a:cs typeface="+mn-ea"/>
                <a:sym typeface="+mn-lt"/>
              </a:rPr>
              <a:t>4/</a:t>
            </a:r>
            <a:r>
              <a:rPr lang="zh-CN" altLang="en-US" sz="2400" b="1" dirty="0">
                <a:solidFill>
                  <a:prstClr val="black"/>
                </a:solidFill>
                <a:latin typeface="微软雅黑" panose="020B0503020204020204" pitchFamily="34" charset="-122"/>
                <a:ea typeface="微软雅黑" panose="020B0503020204020204" pitchFamily="34" charset="-122"/>
                <a:cs typeface="+mn-ea"/>
                <a:sym typeface="+mn-lt"/>
              </a:rPr>
              <a:t>锦标赛薪酬机制在我国国企</a:t>
            </a:r>
            <a:endPar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 name="文本框 1">
            <a:extLst>
              <a:ext uri="{FF2B5EF4-FFF2-40B4-BE49-F238E27FC236}">
                <a16:creationId xmlns:a16="http://schemas.microsoft.com/office/drawing/2014/main" id="{0605C926-C57A-4CBF-8A79-79DFF8B79737}"/>
              </a:ext>
            </a:extLst>
          </p:cNvPr>
          <p:cNvSpPr txBox="1"/>
          <p:nvPr/>
        </p:nvSpPr>
        <p:spPr>
          <a:xfrm>
            <a:off x="11582402" y="6299201"/>
            <a:ext cx="48767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600" dirty="0">
                <a:solidFill>
                  <a:prstClr val="black"/>
                </a:solidFill>
                <a:latin typeface="微软雅黑" panose="020B0503020204020204" pitchFamily="34" charset="-122"/>
                <a:ea typeface="微软雅黑" panose="020B0503020204020204" pitchFamily="34" charset="-122"/>
              </a:rPr>
              <a:t>11</a:t>
            </a:r>
            <a:endPar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 name="矩形 9">
            <a:extLst>
              <a:ext uri="{FF2B5EF4-FFF2-40B4-BE49-F238E27FC236}">
                <a16:creationId xmlns:a16="http://schemas.microsoft.com/office/drawing/2014/main" id="{CAA4D026-B41A-42A6-B10E-69D7C7E5CA48}"/>
              </a:ext>
            </a:extLst>
          </p:cNvPr>
          <p:cNvSpPr/>
          <p:nvPr/>
        </p:nvSpPr>
        <p:spPr>
          <a:xfrm>
            <a:off x="840783" y="1212499"/>
            <a:ext cx="10556241" cy="961289"/>
          </a:xfrm>
          <a:prstGeom prst="rect">
            <a:avLst/>
          </a:prstGeom>
        </p:spPr>
        <p:txBody>
          <a:bodyPr wrap="square">
            <a:spAutoFit/>
          </a:bodyPr>
          <a:lstStyle/>
          <a:p>
            <a:pPr>
              <a:lnSpc>
                <a:spcPct val="150000"/>
              </a:lnSpc>
            </a:pPr>
            <a:endParaRPr lang="en-US" altLang="zh-CN"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endParaRPr lang="zh-CN" altLang="en-US"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矩形 4">
            <a:extLst>
              <a:ext uri="{FF2B5EF4-FFF2-40B4-BE49-F238E27FC236}">
                <a16:creationId xmlns:a16="http://schemas.microsoft.com/office/drawing/2014/main" id="{2EAC69B6-4923-4A5E-B127-0EA164584216}"/>
              </a:ext>
            </a:extLst>
          </p:cNvPr>
          <p:cNvSpPr/>
          <p:nvPr/>
        </p:nvSpPr>
        <p:spPr>
          <a:xfrm>
            <a:off x="518159" y="761980"/>
            <a:ext cx="11064243" cy="5537221"/>
          </a:xfrm>
          <a:prstGeom prst="rect">
            <a:avLst/>
          </a:prstGeom>
        </p:spPr>
        <p:txBody>
          <a:bodyPr wrap="square">
            <a:spAutoFit/>
          </a:bodyPr>
          <a:lstStyle/>
          <a:p>
            <a:pPr marL="342900" indent="-342900">
              <a:lnSpc>
                <a:spcPct val="150000"/>
              </a:lnSpc>
              <a:buFont typeface="Wingdings" panose="05000000000000000000" pitchFamily="2" charset="2"/>
              <a:buChar char="u"/>
            </a:pP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在企业薪酬设计中，我国对锦标的使用慎之又慎。限制我国使用锦标赛薪酬机制的因素主要有三个：</a:t>
            </a:r>
            <a:endParaRPr lang="en-US" altLang="zh-CN" sz="2000" b="1"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Wingdings" panose="05000000000000000000" pitchFamily="2" charset="2"/>
              <a:buChar char="ü"/>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强调</a:t>
            </a:r>
            <a:r>
              <a:rPr lang="zh-CN" altLang="en-US"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平均主义</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是中国传统文化的一大特色；</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Wingdings" panose="05000000000000000000" pitchFamily="2" charset="2"/>
              <a:buChar char="ü"/>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我国是社会主义国家，</a:t>
            </a:r>
            <a:r>
              <a:rPr lang="zh-CN" altLang="en-US"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“公平”</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的概念在传统的社会主义理论中占据非常重要的地位；</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Wingdings" panose="05000000000000000000" pitchFamily="2" charset="2"/>
              <a:buChar char="ü"/>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和欧美等主要经济体相比</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我国的</a:t>
            </a:r>
            <a:r>
              <a:rPr lang="zh-CN" altLang="en-US"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劳动力市场的流动性不强。</a:t>
            </a:r>
            <a:endParaRPr lang="en-US" altLang="zh-CN"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a:p>
            <a:pPr marL="342900" indent="-342900">
              <a:lnSpc>
                <a:spcPct val="150000"/>
              </a:lnSpc>
              <a:buFont typeface="Wingdings" panose="05000000000000000000" pitchFamily="2" charset="2"/>
              <a:buChar char="u"/>
            </a:pPr>
            <a:r>
              <a:rPr lang="zh-CN" altLang="en-US" b="1" dirty="0">
                <a:latin typeface="微软雅黑" panose="020B0503020204020204" pitchFamily="34" charset="-122"/>
                <a:ea typeface="微软雅黑" panose="020B0503020204020204" pitchFamily="34" charset="-122"/>
                <a:cs typeface="Times New Roman" panose="02020603050405020304" pitchFamily="18" charset="0"/>
              </a:rPr>
              <a:t>从我国企业发展历史来看：</a:t>
            </a:r>
            <a:endParaRPr lang="en-US" altLang="zh-CN" b="1"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Wingdings" panose="05000000000000000000" pitchFamily="2" charset="2"/>
              <a:buChar char="ü"/>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新中国成立后的很长一段时间，我国实行的是高度集中的计划经济体制；</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Wingdings" panose="05000000000000000000" pitchFamily="2" charset="2"/>
              <a:buChar char="ü"/>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进入</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90</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年代以后，国家逐渐意识到，企业管理者和普通劳动者是两个不同层次的利益关系；</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Wingdings" panose="05000000000000000000" pitchFamily="2" charset="2"/>
              <a:buChar char="ü"/>
            </a:pP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2005</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年开始，我国实行股权分置改革；</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Wingdings" panose="05000000000000000000" pitchFamily="2" charset="2"/>
              <a:buChar char="ü"/>
            </a:pP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2002</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年，国家开始推行国企高管年薪制，规定其年薪不得超过职工平均工资的</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12</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倍。但随着经济发展和国企盈利的增长，这一比例早已被突破；</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Wingdings" panose="05000000000000000000" pitchFamily="2" charset="2"/>
              <a:buChar char="ü"/>
            </a:pP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2009</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6</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月，资源和社会保障部等</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6</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部门联合出台</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关于进一步规范中央企业负责人薪酬管理的指导意见</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，这是中国首次对央企发出高管限薪令。</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120410204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7"/>
            <a:ext cx="5915617" cy="446573"/>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gn="l" defTabSz="866943" fontAlgn="base">
              <a:spcAft>
                <a:spcPct val="0"/>
              </a:spcAft>
              <a:defRPr/>
            </a:pP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 5</a:t>
            </a:r>
            <a:r>
              <a:rPr lang="en-US" altLang="zh-CN" sz="2400" b="1" dirty="0">
                <a:solidFill>
                  <a:prstClr val="black"/>
                </a:solidFill>
                <a:latin typeface="微软雅黑" panose="020B0503020204020204" pitchFamily="34" charset="-122"/>
                <a:ea typeface="微软雅黑" panose="020B0503020204020204" pitchFamily="34" charset="-122"/>
                <a:cs typeface="+mn-ea"/>
                <a:sym typeface="+mn-lt"/>
              </a:rPr>
              <a:t>/</a:t>
            </a:r>
            <a:r>
              <a:rPr lang="zh-CN" altLang="en-US" sz="2400" b="1" dirty="0">
                <a:solidFill>
                  <a:prstClr val="black"/>
                </a:solidFill>
                <a:latin typeface="微软雅黑" panose="020B0503020204020204" pitchFamily="34" charset="-122"/>
                <a:ea typeface="微软雅黑" panose="020B0503020204020204" pitchFamily="34" charset="-122"/>
                <a:cs typeface="+mn-ea"/>
                <a:sym typeface="+mn-lt"/>
              </a:rPr>
              <a:t>国企领导的政治晋升锦标赛</a:t>
            </a:r>
            <a:endPar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 name="文本框 1">
            <a:extLst>
              <a:ext uri="{FF2B5EF4-FFF2-40B4-BE49-F238E27FC236}">
                <a16:creationId xmlns:a16="http://schemas.microsoft.com/office/drawing/2014/main" id="{0605C926-C57A-4CBF-8A79-79DFF8B79737}"/>
              </a:ext>
            </a:extLst>
          </p:cNvPr>
          <p:cNvSpPr txBox="1"/>
          <p:nvPr/>
        </p:nvSpPr>
        <p:spPr>
          <a:xfrm>
            <a:off x="11582402" y="6299201"/>
            <a:ext cx="42671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600" dirty="0">
                <a:solidFill>
                  <a:prstClr val="black"/>
                </a:solidFill>
                <a:latin typeface="微软雅黑" panose="020B0503020204020204" pitchFamily="34" charset="-122"/>
                <a:ea typeface="微软雅黑" panose="020B0503020204020204" pitchFamily="34" charset="-122"/>
              </a:rPr>
              <a:t>12</a:t>
            </a:r>
            <a:endPar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 name="矩形 9">
            <a:extLst>
              <a:ext uri="{FF2B5EF4-FFF2-40B4-BE49-F238E27FC236}">
                <a16:creationId xmlns:a16="http://schemas.microsoft.com/office/drawing/2014/main" id="{CAA4D026-B41A-42A6-B10E-69D7C7E5CA48}"/>
              </a:ext>
            </a:extLst>
          </p:cNvPr>
          <p:cNvSpPr/>
          <p:nvPr/>
        </p:nvSpPr>
        <p:spPr>
          <a:xfrm>
            <a:off x="840783" y="1212499"/>
            <a:ext cx="10556241" cy="961289"/>
          </a:xfrm>
          <a:prstGeom prst="rect">
            <a:avLst/>
          </a:prstGeom>
        </p:spPr>
        <p:txBody>
          <a:bodyPr wrap="square">
            <a:spAutoFit/>
          </a:bodyPr>
          <a:lstStyle/>
          <a:p>
            <a:pPr>
              <a:lnSpc>
                <a:spcPct val="150000"/>
              </a:lnSpc>
            </a:pPr>
            <a:endParaRPr lang="en-US" altLang="zh-CN"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endParaRPr lang="zh-CN" altLang="en-US"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矩形 4">
            <a:extLst>
              <a:ext uri="{FF2B5EF4-FFF2-40B4-BE49-F238E27FC236}">
                <a16:creationId xmlns:a16="http://schemas.microsoft.com/office/drawing/2014/main" id="{2EAC69B6-4923-4A5E-B127-0EA164584216}"/>
              </a:ext>
            </a:extLst>
          </p:cNvPr>
          <p:cNvSpPr/>
          <p:nvPr/>
        </p:nvSpPr>
        <p:spPr>
          <a:xfrm>
            <a:off x="507999" y="828336"/>
            <a:ext cx="11176001" cy="6029664"/>
          </a:xfrm>
          <a:prstGeom prst="rect">
            <a:avLst/>
          </a:prstGeom>
        </p:spPr>
        <p:txBody>
          <a:bodyPr wrap="square">
            <a:spAutoFit/>
          </a:bodyPr>
          <a:lstStyle/>
          <a:p>
            <a:pPr marL="342900" indent="-342900">
              <a:lnSpc>
                <a:spcPct val="200000"/>
              </a:lnSpc>
              <a:buFont typeface="Wingdings" panose="05000000000000000000" pitchFamily="2" charset="2"/>
              <a:buChar char="u"/>
            </a:pP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我国国有企业高管的产生一般由上级党委组织部门和国资委自上而下的任命实现：</a:t>
            </a:r>
            <a:endParaRPr lang="en-US" altLang="zh-CN" sz="2000" b="1"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200000"/>
              </a:lnSpc>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国企高管具有“半官员”“半职业经理人”的双重身份，因此国企高管不仅执行被赋予的委托责任，而且更关注那些影响他们攀登政治阶梯的因素。</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marL="342900" indent="-342900">
              <a:lnSpc>
                <a:spcPct val="200000"/>
              </a:lnSpc>
              <a:buFont typeface="Wingdings" panose="05000000000000000000" pitchFamily="2" charset="2"/>
              <a:buChar char="u"/>
            </a:pP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我国国有企业高管具有强烈的</a:t>
            </a:r>
            <a:r>
              <a:rPr lang="zh-CN" altLang="en-US"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政治晋升诉求</a:t>
            </a: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，更倾向于追求个人政治志向及抱负的实现：</a:t>
            </a:r>
            <a:endParaRPr lang="en-US" altLang="zh-CN" sz="2000" b="1"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200000"/>
              </a:lnSpc>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国有企业管理者处于一个相对封闭的内部劳动力市，他们很难进入市场化的职业经理人市场。所以国企高管被迫十分看重内部晋升渠道；</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200000"/>
              </a:lnSpc>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在不少地方，国企高管的晋升激励，不是去更大更好的公司，而是“商而优则仕”，去做市长、省长</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lvl="1">
              <a:lnSpc>
                <a:spcPct val="200000"/>
              </a:lnSpc>
            </a:pPr>
            <a:r>
              <a:rPr lang="zh-CN" altLang="en-US" b="1" i="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天则研究所曾经调查，涉及经济领域</a:t>
            </a:r>
            <a:r>
              <a:rPr lang="en-US" altLang="zh-CN"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19</a:t>
            </a:r>
            <a:r>
              <a:rPr lang="zh-CN" altLang="en-US"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个部委</a:t>
            </a:r>
            <a:r>
              <a:rPr lang="en-US" altLang="zh-CN"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138</a:t>
            </a:r>
            <a:r>
              <a:rPr lang="zh-CN" altLang="en-US"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名副部长级以上官员，发现其中从国有企业高管</a:t>
            </a:r>
            <a:endParaRPr lang="en-US" altLang="zh-CN"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endParaRPr>
          </a:p>
          <a:p>
            <a:pPr lvl="1">
              <a:lnSpc>
                <a:spcPct val="200000"/>
              </a:lnSpc>
            </a:pPr>
            <a:r>
              <a:rPr lang="en-US" altLang="zh-CN"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提拔而来的就有</a:t>
            </a:r>
            <a:r>
              <a:rPr lang="en-US" altLang="zh-CN"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56</a:t>
            </a:r>
            <a:r>
              <a:rPr lang="zh-CN" altLang="en-US"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人，比重高达</a:t>
            </a:r>
            <a:r>
              <a:rPr lang="en-US" altLang="zh-CN"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30%</a:t>
            </a:r>
            <a:r>
              <a:rPr lang="zh-CN" altLang="en-US"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endParaRPr lang="en-US" altLang="zh-CN" sz="2000" b="1" dirty="0">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156696288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7"/>
            <a:ext cx="5915617" cy="446573"/>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gn="l" defTabSz="866943" fontAlgn="base">
              <a:spcAft>
                <a:spcPct val="0"/>
              </a:spcAft>
              <a:defRPr/>
            </a:pP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 5</a:t>
            </a:r>
            <a:r>
              <a:rPr lang="en-US" altLang="zh-CN" sz="2400" b="1" dirty="0">
                <a:solidFill>
                  <a:prstClr val="black"/>
                </a:solidFill>
                <a:latin typeface="微软雅黑" panose="020B0503020204020204" pitchFamily="34" charset="-122"/>
                <a:ea typeface="微软雅黑" panose="020B0503020204020204" pitchFamily="34" charset="-122"/>
                <a:cs typeface="+mn-ea"/>
                <a:sym typeface="+mn-lt"/>
              </a:rPr>
              <a:t>/</a:t>
            </a:r>
            <a:r>
              <a:rPr lang="zh-CN" altLang="en-US" sz="2400" b="1" dirty="0">
                <a:solidFill>
                  <a:prstClr val="black"/>
                </a:solidFill>
                <a:latin typeface="微软雅黑" panose="020B0503020204020204" pitchFamily="34" charset="-122"/>
                <a:ea typeface="微软雅黑" panose="020B0503020204020204" pitchFamily="34" charset="-122"/>
                <a:cs typeface="+mn-ea"/>
                <a:sym typeface="+mn-lt"/>
              </a:rPr>
              <a:t>国企领导的政治晋升锦标赛</a:t>
            </a:r>
            <a:endPar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 name="文本框 1">
            <a:extLst>
              <a:ext uri="{FF2B5EF4-FFF2-40B4-BE49-F238E27FC236}">
                <a16:creationId xmlns:a16="http://schemas.microsoft.com/office/drawing/2014/main" id="{0605C926-C57A-4CBF-8A79-79DFF8B79737}"/>
              </a:ext>
            </a:extLst>
          </p:cNvPr>
          <p:cNvSpPr txBox="1"/>
          <p:nvPr/>
        </p:nvSpPr>
        <p:spPr>
          <a:xfrm>
            <a:off x="11582402" y="6299201"/>
            <a:ext cx="60959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600" dirty="0">
                <a:solidFill>
                  <a:prstClr val="black"/>
                </a:solidFill>
                <a:latin typeface="微软雅黑" panose="020B0503020204020204" pitchFamily="34" charset="-122"/>
                <a:ea typeface="微软雅黑" panose="020B0503020204020204" pitchFamily="34" charset="-122"/>
              </a:rPr>
              <a:t>13</a:t>
            </a:r>
            <a:endPar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 name="矩形 9">
            <a:extLst>
              <a:ext uri="{FF2B5EF4-FFF2-40B4-BE49-F238E27FC236}">
                <a16:creationId xmlns:a16="http://schemas.microsoft.com/office/drawing/2014/main" id="{CAA4D026-B41A-42A6-B10E-69D7C7E5CA48}"/>
              </a:ext>
            </a:extLst>
          </p:cNvPr>
          <p:cNvSpPr/>
          <p:nvPr/>
        </p:nvSpPr>
        <p:spPr>
          <a:xfrm>
            <a:off x="840783" y="1212499"/>
            <a:ext cx="10556241" cy="961289"/>
          </a:xfrm>
          <a:prstGeom prst="rect">
            <a:avLst/>
          </a:prstGeom>
        </p:spPr>
        <p:txBody>
          <a:bodyPr wrap="square">
            <a:spAutoFit/>
          </a:bodyPr>
          <a:lstStyle/>
          <a:p>
            <a:pPr>
              <a:lnSpc>
                <a:spcPct val="150000"/>
              </a:lnSpc>
            </a:pPr>
            <a:endParaRPr lang="en-US" altLang="zh-CN"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endParaRPr lang="zh-CN" altLang="en-US"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矩形 4">
            <a:extLst>
              <a:ext uri="{FF2B5EF4-FFF2-40B4-BE49-F238E27FC236}">
                <a16:creationId xmlns:a16="http://schemas.microsoft.com/office/drawing/2014/main" id="{2EAC69B6-4923-4A5E-B127-0EA164584216}"/>
              </a:ext>
            </a:extLst>
          </p:cNvPr>
          <p:cNvSpPr/>
          <p:nvPr/>
        </p:nvSpPr>
        <p:spPr>
          <a:xfrm>
            <a:off x="507999" y="756788"/>
            <a:ext cx="11318241" cy="6881499"/>
          </a:xfrm>
          <a:prstGeom prst="rect">
            <a:avLst/>
          </a:prstGeom>
        </p:spPr>
        <p:txBody>
          <a:bodyPr wrap="square">
            <a:spAutoFit/>
          </a:bodyPr>
          <a:lstStyle/>
          <a:p>
            <a:pPr marL="342900" indent="-342900">
              <a:lnSpc>
                <a:spcPct val="150000"/>
              </a:lnSpc>
              <a:buFont typeface="Wingdings" panose="05000000000000000000" pitchFamily="2" charset="2"/>
              <a:buChar char="u"/>
            </a:pP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案例分析：</a:t>
            </a:r>
            <a:r>
              <a:rPr lang="zh-CN" altLang="en-US" sz="2000"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从董事长到副省长：任润厚的晋升之路</a:t>
            </a:r>
            <a:endParaRPr lang="en-US" altLang="zh-CN" sz="2000" b="1" dirty="0">
              <a:latin typeface="微软雅黑" panose="020B0503020204020204" pitchFamily="34" charset="-122"/>
              <a:ea typeface="微软雅黑" panose="020B0503020204020204" pitchFamily="34" charset="-122"/>
              <a:cs typeface="Times New Roman" panose="02020603050405020304" pitchFamily="18" charset="0"/>
            </a:endParaRPr>
          </a:p>
          <a:p>
            <a:pPr marL="800100" lvl="1" indent="-342900">
              <a:lnSpc>
                <a:spcPct val="150000"/>
              </a:lnSpc>
              <a:buFont typeface="Wingdings" panose="05000000000000000000" pitchFamily="2" charset="2"/>
              <a:buChar char="ü"/>
            </a:pPr>
            <a:r>
              <a:rPr lang="zh-CN" altLang="en-US" b="1" dirty="0">
                <a:latin typeface="微软雅黑" panose="020B0503020204020204" pitchFamily="34" charset="-122"/>
                <a:ea typeface="微软雅黑" panose="020B0503020204020204" pitchFamily="34" charset="-122"/>
                <a:cs typeface="Times New Roman" panose="02020603050405020304" pitchFamily="18" charset="0"/>
              </a:rPr>
              <a:t>跌宕起伏的一生</a:t>
            </a:r>
            <a:endParaRPr lang="en-US" altLang="zh-CN" b="1" dirty="0">
              <a:latin typeface="微软雅黑" panose="020B0503020204020204" pitchFamily="34" charset="-122"/>
              <a:ea typeface="微软雅黑" panose="020B0503020204020204" pitchFamily="34" charset="-122"/>
              <a:cs typeface="Times New Roman" panose="02020603050405020304" pitchFamily="18" charset="0"/>
            </a:endParaRPr>
          </a:p>
          <a:p>
            <a:pPr marL="742950" lvl="1" indent="-285750">
              <a:lnSpc>
                <a:spcPct val="150000"/>
              </a:lnSpc>
              <a:buFont typeface="Arial" panose="020B0604020202020204" pitchFamily="34" charset="0"/>
              <a:buChar char="•"/>
            </a:pPr>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任润厚，山西代县人，生于</a:t>
            </a:r>
            <a:r>
              <a:rPr lang="en-US" altLang="zh-CN" sz="1600" dirty="0">
                <a:latin typeface="微软雅黑" panose="020B0503020204020204" pitchFamily="34" charset="-122"/>
                <a:ea typeface="微软雅黑" panose="020B0503020204020204" pitchFamily="34" charset="-122"/>
                <a:cs typeface="Times New Roman" panose="02020603050405020304" pitchFamily="18" charset="0"/>
              </a:rPr>
              <a:t>1957</a:t>
            </a:r>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sz="1600" dirty="0">
                <a:latin typeface="微软雅黑" panose="020B0503020204020204" pitchFamily="34" charset="-122"/>
                <a:ea typeface="微软雅黑" panose="020B0503020204020204" pitchFamily="34" charset="-122"/>
                <a:cs typeface="Times New Roman" panose="02020603050405020304" pitchFamily="18" charset="0"/>
              </a:rPr>
              <a:t>2000</a:t>
            </a:r>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sz="1600" dirty="0">
                <a:latin typeface="微软雅黑" panose="020B0503020204020204" pitchFamily="34" charset="-122"/>
                <a:ea typeface="微软雅黑" panose="020B0503020204020204" pitchFamily="34" charset="-122"/>
                <a:cs typeface="Times New Roman" panose="02020603050405020304" pitchFamily="18" charset="0"/>
              </a:rPr>
              <a:t>6</a:t>
            </a:r>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月，</a:t>
            </a:r>
            <a:r>
              <a:rPr lang="en-US" altLang="zh-CN" sz="1600" dirty="0">
                <a:latin typeface="微软雅黑" panose="020B0503020204020204" pitchFamily="34" charset="-122"/>
                <a:ea typeface="微软雅黑" panose="020B0503020204020204" pitchFamily="34" charset="-122"/>
                <a:cs typeface="Times New Roman" panose="02020603050405020304" pitchFamily="18" charset="0"/>
              </a:rPr>
              <a:t>43</a:t>
            </a:r>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岁的任润厚加入山西潞安矿业（集团）有限责任公司任副董事长、党委副书记、总经理，不到一年升任公司董事长，获得多项个人荣誉</a:t>
            </a:r>
            <a:endParaRPr lang="en-US" altLang="zh-CN" sz="1600" dirty="0">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endParaRPr lang="en-US" altLang="zh-CN" sz="1600" dirty="0">
              <a:latin typeface="微软雅黑" panose="020B0503020204020204" pitchFamily="34" charset="-122"/>
              <a:ea typeface="微软雅黑" panose="020B0503020204020204" pitchFamily="34" charset="-122"/>
              <a:cs typeface="Times New Roman" panose="02020603050405020304" pitchFamily="18" charset="0"/>
            </a:endParaRPr>
          </a:p>
          <a:p>
            <a:pPr marL="742950" lvl="1" indent="-285750">
              <a:lnSpc>
                <a:spcPct val="150000"/>
              </a:lnSpc>
              <a:buFont typeface="Arial" panose="020B0604020202020204" pitchFamily="34" charset="0"/>
              <a:buChar char="•"/>
            </a:pPr>
            <a:r>
              <a:rPr lang="en-US" altLang="zh-CN" sz="1600" dirty="0">
                <a:latin typeface="微软雅黑" panose="020B0503020204020204" pitchFamily="34" charset="-122"/>
                <a:ea typeface="微软雅黑" panose="020B0503020204020204" pitchFamily="34" charset="-122"/>
                <a:cs typeface="Times New Roman" panose="02020603050405020304" pitchFamily="18" charset="0"/>
              </a:rPr>
              <a:t>2011</a:t>
            </a:r>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sz="1600" dirty="0">
                <a:latin typeface="微软雅黑" panose="020B0503020204020204" pitchFamily="34" charset="-122"/>
                <a:ea typeface="微软雅黑" panose="020B0503020204020204" pitchFamily="34" charset="-122"/>
                <a:cs typeface="Times New Roman" panose="02020603050405020304" pitchFamily="18" charset="0"/>
              </a:rPr>
              <a:t>1</a:t>
            </a:r>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月，任润厚出任山西省人民政府副省长，分管煤炭领域，并于半年后正式辞去董事长一职，专心为人民服务</a:t>
            </a:r>
            <a:endParaRPr lang="en-US" altLang="zh-CN" sz="1600" dirty="0">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endParaRPr lang="en-US" altLang="zh-CN" sz="1600" dirty="0">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sz="1600" dirty="0">
                <a:latin typeface="微软雅黑" panose="020B0503020204020204" pitchFamily="34" charset="-122"/>
                <a:ea typeface="微软雅黑" panose="020B0503020204020204" pitchFamily="34" charset="-122"/>
                <a:cs typeface="Times New Roman" panose="02020603050405020304" pitchFamily="18" charset="0"/>
              </a:rPr>
              <a:t>             </a:t>
            </a:r>
          </a:p>
          <a:p>
            <a:pPr marL="742950" lvl="1" indent="-285750">
              <a:lnSpc>
                <a:spcPct val="150000"/>
              </a:lnSpc>
              <a:buFont typeface="Arial" panose="020B0604020202020204" pitchFamily="34" charset="0"/>
              <a:buChar char="•"/>
            </a:pPr>
            <a:r>
              <a:rPr lang="en-US" altLang="zh-CN" sz="1600" dirty="0">
                <a:latin typeface="微软雅黑" panose="020B0503020204020204" pitchFamily="34" charset="-122"/>
                <a:ea typeface="微软雅黑" panose="020B0503020204020204" pitchFamily="34" charset="-122"/>
                <a:cs typeface="Times New Roman" panose="02020603050405020304" pitchFamily="18" charset="0"/>
              </a:rPr>
              <a:t>2014</a:t>
            </a:r>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sz="1600" dirty="0">
                <a:latin typeface="微软雅黑" panose="020B0503020204020204" pitchFamily="34" charset="-122"/>
                <a:ea typeface="微软雅黑" panose="020B0503020204020204" pitchFamily="34" charset="-122"/>
                <a:cs typeface="Times New Roman" panose="02020603050405020304" pitchFamily="18" charset="0"/>
              </a:rPr>
              <a:t>8</a:t>
            </a:r>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月</a:t>
            </a:r>
            <a:r>
              <a:rPr lang="en-US" altLang="zh-CN" sz="1600" dirty="0">
                <a:latin typeface="微软雅黑" panose="020B0503020204020204" pitchFamily="34" charset="-122"/>
                <a:ea typeface="微软雅黑" panose="020B0503020204020204" pitchFamily="34" charset="-122"/>
                <a:cs typeface="Times New Roman" panose="02020603050405020304" pitchFamily="18" charset="0"/>
              </a:rPr>
              <a:t>29</a:t>
            </a:r>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日，他涉嫌严重违纪违法，接受调查。同年</a:t>
            </a:r>
            <a:r>
              <a:rPr lang="en-US" altLang="zh-CN" sz="1600" dirty="0">
                <a:latin typeface="微软雅黑" panose="020B0503020204020204" pitchFamily="34" charset="-122"/>
                <a:ea typeface="微软雅黑" panose="020B0503020204020204" pitchFamily="34" charset="-122"/>
                <a:cs typeface="Times New Roman" panose="02020603050405020304" pitchFamily="18" charset="0"/>
              </a:rPr>
              <a:t>9</a:t>
            </a:r>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月</a:t>
            </a:r>
            <a:r>
              <a:rPr lang="en-US" altLang="zh-CN" sz="1600" dirty="0">
                <a:latin typeface="微软雅黑" panose="020B0503020204020204" pitchFamily="34" charset="-122"/>
                <a:ea typeface="微软雅黑" panose="020B0503020204020204" pitchFamily="34" charset="-122"/>
                <a:cs typeface="Times New Roman" panose="02020603050405020304" pitchFamily="18" charset="0"/>
              </a:rPr>
              <a:t>20</a:t>
            </a:r>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日，山西省第十二届人民代表大会常务委员会第十四次会议通过，因贪污受贿免去任润厚的山西副省长职务。</a:t>
            </a:r>
            <a:r>
              <a:rPr lang="en-US" altLang="zh-CN" sz="1600" dirty="0">
                <a:latin typeface="微软雅黑" panose="020B0503020204020204" pitchFamily="34" charset="-122"/>
                <a:ea typeface="微软雅黑" panose="020B0503020204020204" pitchFamily="34" charset="-122"/>
                <a:cs typeface="Times New Roman" panose="02020603050405020304" pitchFamily="18" charset="0"/>
              </a:rPr>
              <a:t>10</a:t>
            </a:r>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天后，任润厚因癌症病故。</a:t>
            </a:r>
            <a:endParaRPr lang="en-US" altLang="zh-CN" sz="1600" dirty="0">
              <a:latin typeface="微软雅黑" panose="020B0503020204020204" pitchFamily="34" charset="-122"/>
              <a:ea typeface="微软雅黑" panose="020B0503020204020204" pitchFamily="34" charset="-122"/>
              <a:cs typeface="Times New Roman" panose="02020603050405020304" pitchFamily="18" charset="0"/>
            </a:endParaRPr>
          </a:p>
          <a:p>
            <a:pPr marL="742950" lvl="1" indent="-285750">
              <a:lnSpc>
                <a:spcPct val="150000"/>
              </a:lnSpc>
              <a:buFont typeface="Wingdings" panose="05000000000000000000" pitchFamily="2" charset="2"/>
              <a:buChar char="ü"/>
            </a:pPr>
            <a:r>
              <a:rPr lang="zh-CN" altLang="en-US" b="1" dirty="0">
                <a:latin typeface="微软雅黑" panose="020B0503020204020204" pitchFamily="34" charset="-122"/>
                <a:ea typeface="微软雅黑" panose="020B0503020204020204" pitchFamily="34" charset="-122"/>
                <a:cs typeface="Times New Roman" panose="02020603050405020304" pitchFamily="18" charset="0"/>
              </a:rPr>
              <a:t>跳板</a:t>
            </a:r>
            <a:r>
              <a:rPr lang="en-US" altLang="zh-CN" b="1"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b="1" dirty="0">
                <a:latin typeface="微软雅黑" panose="020B0503020204020204" pitchFamily="34" charset="-122"/>
                <a:ea typeface="微软雅黑" panose="020B0503020204020204" pitchFamily="34" charset="-122"/>
                <a:cs typeface="Times New Roman" panose="02020603050405020304" pitchFamily="18" charset="0"/>
              </a:rPr>
              <a:t>潞安环能</a:t>
            </a:r>
            <a:endParaRPr lang="en-US" altLang="zh-CN" b="1" dirty="0">
              <a:latin typeface="微软雅黑" panose="020B0503020204020204" pitchFamily="34" charset="-122"/>
              <a:ea typeface="微软雅黑" panose="020B0503020204020204" pitchFamily="34" charset="-122"/>
              <a:cs typeface="Times New Roman" panose="02020603050405020304" pitchFamily="18" charset="0"/>
            </a:endParaRPr>
          </a:p>
          <a:p>
            <a:pPr marL="742950" lvl="1" indent="-285750">
              <a:lnSpc>
                <a:spcPct val="150000"/>
              </a:lnSpc>
              <a:buFont typeface="Arial" panose="020B0604020202020204" pitchFamily="34" charset="0"/>
              <a:buChar char="•"/>
            </a:pPr>
            <a:r>
              <a:rPr lang="en-US" altLang="zh-CN" sz="1600" dirty="0">
                <a:latin typeface="微软雅黑" panose="020B0503020204020204" pitchFamily="34" charset="-122"/>
                <a:ea typeface="微软雅黑" panose="020B0503020204020204" pitchFamily="34" charset="-122"/>
                <a:cs typeface="Times New Roman" panose="02020603050405020304" pitchFamily="18" charset="0"/>
              </a:rPr>
              <a:t>2001</a:t>
            </a:r>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sz="1600" dirty="0">
                <a:latin typeface="微软雅黑" panose="020B0503020204020204" pitchFamily="34" charset="-122"/>
                <a:ea typeface="微软雅黑" panose="020B0503020204020204" pitchFamily="34" charset="-122"/>
                <a:cs typeface="Times New Roman" panose="02020603050405020304" pitchFamily="18" charset="0"/>
              </a:rPr>
              <a:t>7</a:t>
            </a:r>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月，任润厚上任没多久，就以董事长的身份，推动了山西潞安环能的成立。潞安环能于</a:t>
            </a:r>
            <a:r>
              <a:rPr lang="en-US" altLang="zh-CN" sz="1600" dirty="0">
                <a:latin typeface="微软雅黑" panose="020B0503020204020204" pitchFamily="34" charset="-122"/>
                <a:ea typeface="微软雅黑" panose="020B0503020204020204" pitchFamily="34" charset="-122"/>
                <a:cs typeface="Times New Roman" panose="02020603050405020304" pitchFamily="18" charset="0"/>
              </a:rPr>
              <a:t>2006</a:t>
            </a:r>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sz="1600" dirty="0">
                <a:latin typeface="微软雅黑" panose="020B0503020204020204" pitchFamily="34" charset="-122"/>
                <a:ea typeface="微软雅黑" panose="020B0503020204020204" pitchFamily="34" charset="-122"/>
                <a:cs typeface="Times New Roman" panose="02020603050405020304" pitchFamily="18" charset="0"/>
              </a:rPr>
              <a:t>9</a:t>
            </a:r>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月</a:t>
            </a:r>
            <a:r>
              <a:rPr lang="en-US" altLang="zh-CN" sz="1600" dirty="0">
                <a:latin typeface="微软雅黑" panose="020B0503020204020204" pitchFamily="34" charset="-122"/>
                <a:ea typeface="微软雅黑" panose="020B0503020204020204" pitchFamily="34" charset="-122"/>
                <a:cs typeface="Times New Roman" panose="02020603050405020304" pitchFamily="18" charset="0"/>
              </a:rPr>
              <a:t>22</a:t>
            </a:r>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日在上海证券交易所正式挂牌上市，在资本市场上树立了煤炭企业高价值、高成长的良好形象，成为山西板块和煤炭类</a:t>
            </a:r>
            <a:r>
              <a:rPr lang="en-US" altLang="zh-CN" sz="1600" dirty="0">
                <a:latin typeface="微软雅黑" panose="020B0503020204020204" pitchFamily="34" charset="-122"/>
                <a:ea typeface="微软雅黑" panose="020B0503020204020204" pitchFamily="34" charset="-122"/>
                <a:cs typeface="Times New Roman" panose="02020603050405020304" pitchFamily="18" charset="0"/>
              </a:rPr>
              <a:t>A</a:t>
            </a:r>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股上市公司的第一绩优股。</a:t>
            </a:r>
          </a:p>
          <a:p>
            <a:pPr marL="285750" indent="-285750">
              <a:lnSpc>
                <a:spcPct val="150000"/>
              </a:lnSpc>
              <a:buFont typeface="Wingdings" panose="05000000000000000000" pitchFamily="2" charset="2"/>
              <a:buChar char="ü"/>
            </a:pPr>
            <a:endParaRPr lang="en-US" altLang="zh-CN" sz="1600" dirty="0">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endParaRPr lang="en-US" altLang="zh-CN" sz="1600" dirty="0">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endParaRPr lang="en-US" altLang="zh-CN" sz="1600" dirty="0">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endParaRPr lang="en-US" altLang="zh-CN" sz="1600" dirty="0">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4" name="直接箭头连接符 3">
            <a:extLst>
              <a:ext uri="{FF2B5EF4-FFF2-40B4-BE49-F238E27FC236}">
                <a16:creationId xmlns:a16="http://schemas.microsoft.com/office/drawing/2014/main" id="{DD635873-49D2-421C-9A41-F097E21C2C67}"/>
              </a:ext>
            </a:extLst>
          </p:cNvPr>
          <p:cNvCxnSpPr>
            <a:cxnSpLocks/>
          </p:cNvCxnSpPr>
          <p:nvPr/>
        </p:nvCxnSpPr>
        <p:spPr>
          <a:xfrm>
            <a:off x="5679440" y="2377440"/>
            <a:ext cx="0" cy="416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直接箭头连接符 8">
            <a:extLst>
              <a:ext uri="{FF2B5EF4-FFF2-40B4-BE49-F238E27FC236}">
                <a16:creationId xmlns:a16="http://schemas.microsoft.com/office/drawing/2014/main" id="{EB601133-B204-4454-88D3-9BAFC1E0BC2D}"/>
              </a:ext>
            </a:extLst>
          </p:cNvPr>
          <p:cNvCxnSpPr>
            <a:cxnSpLocks/>
          </p:cNvCxnSpPr>
          <p:nvPr/>
        </p:nvCxnSpPr>
        <p:spPr>
          <a:xfrm>
            <a:off x="5699760" y="3164840"/>
            <a:ext cx="0" cy="635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801126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7"/>
            <a:ext cx="5915617" cy="446573"/>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gn="l" defTabSz="866943" fontAlgn="base">
              <a:spcAft>
                <a:spcPct val="0"/>
              </a:spcAft>
              <a:defRPr/>
            </a:pP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 5</a:t>
            </a:r>
            <a:r>
              <a:rPr lang="en-US" altLang="zh-CN" sz="2400" b="1" dirty="0">
                <a:solidFill>
                  <a:prstClr val="black"/>
                </a:solidFill>
                <a:latin typeface="微软雅黑" panose="020B0503020204020204" pitchFamily="34" charset="-122"/>
                <a:ea typeface="微软雅黑" panose="020B0503020204020204" pitchFamily="34" charset="-122"/>
                <a:cs typeface="+mn-ea"/>
                <a:sym typeface="+mn-lt"/>
              </a:rPr>
              <a:t>/</a:t>
            </a:r>
            <a:r>
              <a:rPr lang="zh-CN" altLang="en-US" sz="2400" b="1" dirty="0">
                <a:solidFill>
                  <a:prstClr val="black"/>
                </a:solidFill>
                <a:latin typeface="微软雅黑" panose="020B0503020204020204" pitchFamily="34" charset="-122"/>
                <a:ea typeface="微软雅黑" panose="020B0503020204020204" pitchFamily="34" charset="-122"/>
                <a:cs typeface="+mn-ea"/>
                <a:sym typeface="+mn-lt"/>
              </a:rPr>
              <a:t>国企领导的政治晋升锦标赛</a:t>
            </a:r>
            <a:endPar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 name="文本框 1">
            <a:extLst>
              <a:ext uri="{FF2B5EF4-FFF2-40B4-BE49-F238E27FC236}">
                <a16:creationId xmlns:a16="http://schemas.microsoft.com/office/drawing/2014/main" id="{0605C926-C57A-4CBF-8A79-79DFF8B79737}"/>
              </a:ext>
            </a:extLst>
          </p:cNvPr>
          <p:cNvSpPr txBox="1"/>
          <p:nvPr/>
        </p:nvSpPr>
        <p:spPr>
          <a:xfrm>
            <a:off x="11582401" y="6299201"/>
            <a:ext cx="485185" cy="33528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600" dirty="0">
                <a:solidFill>
                  <a:prstClr val="black"/>
                </a:solidFill>
                <a:latin typeface="微软雅黑" panose="020B0503020204020204" pitchFamily="34" charset="-122"/>
                <a:ea typeface="微软雅黑" panose="020B0503020204020204" pitchFamily="34" charset="-122"/>
              </a:rPr>
              <a:t>14</a:t>
            </a:r>
            <a:endPar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 name="矩形 9">
            <a:extLst>
              <a:ext uri="{FF2B5EF4-FFF2-40B4-BE49-F238E27FC236}">
                <a16:creationId xmlns:a16="http://schemas.microsoft.com/office/drawing/2014/main" id="{CAA4D026-B41A-42A6-B10E-69D7C7E5CA48}"/>
              </a:ext>
            </a:extLst>
          </p:cNvPr>
          <p:cNvSpPr/>
          <p:nvPr/>
        </p:nvSpPr>
        <p:spPr>
          <a:xfrm>
            <a:off x="840783" y="1212499"/>
            <a:ext cx="10556241" cy="961289"/>
          </a:xfrm>
          <a:prstGeom prst="rect">
            <a:avLst/>
          </a:prstGeom>
        </p:spPr>
        <p:txBody>
          <a:bodyPr wrap="square">
            <a:spAutoFit/>
          </a:bodyPr>
          <a:lstStyle/>
          <a:p>
            <a:pPr>
              <a:lnSpc>
                <a:spcPct val="150000"/>
              </a:lnSpc>
            </a:pPr>
            <a:endParaRPr lang="en-US" altLang="zh-CN"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endParaRPr lang="zh-CN" altLang="en-US"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矩形 4">
            <a:extLst>
              <a:ext uri="{FF2B5EF4-FFF2-40B4-BE49-F238E27FC236}">
                <a16:creationId xmlns:a16="http://schemas.microsoft.com/office/drawing/2014/main" id="{2EAC69B6-4923-4A5E-B127-0EA164584216}"/>
              </a:ext>
            </a:extLst>
          </p:cNvPr>
          <p:cNvSpPr/>
          <p:nvPr/>
        </p:nvSpPr>
        <p:spPr>
          <a:xfrm>
            <a:off x="124413" y="951705"/>
            <a:ext cx="4857871" cy="4059894"/>
          </a:xfrm>
          <a:prstGeom prst="rect">
            <a:avLst/>
          </a:prstGeom>
        </p:spPr>
        <p:txBody>
          <a:bodyPr wrap="square">
            <a:spAutoFit/>
          </a:bodyPr>
          <a:lstStyle/>
          <a:p>
            <a:pPr marL="342900" indent="-342900">
              <a:lnSpc>
                <a:spcPct val="150000"/>
              </a:lnSpc>
              <a:buFont typeface="Wingdings" panose="05000000000000000000" pitchFamily="2" charset="2"/>
              <a:buChar char="u"/>
            </a:pPr>
            <a:r>
              <a:rPr lang="zh-CN" altLang="en-US" sz="2400" b="1" dirty="0">
                <a:latin typeface="微软雅黑" panose="020B0503020204020204" pitchFamily="34" charset="-122"/>
                <a:ea typeface="微软雅黑" panose="020B0503020204020204" pitchFamily="34" charset="-122"/>
                <a:cs typeface="Times New Roman" panose="02020603050405020304" pitchFamily="18" charset="0"/>
              </a:rPr>
              <a:t>案例分析：</a:t>
            </a:r>
            <a:r>
              <a:rPr lang="zh-CN" altLang="en-US" sz="2400"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从董事长到副省长：任润厚的晋升之路</a:t>
            </a:r>
            <a:endParaRPr lang="en-US" altLang="zh-CN" sz="2400" b="1" dirty="0">
              <a:latin typeface="微软雅黑" panose="020B0503020204020204" pitchFamily="34" charset="-122"/>
              <a:ea typeface="微软雅黑" panose="020B0503020204020204" pitchFamily="34" charset="-122"/>
              <a:cs typeface="Times New Roman" panose="02020603050405020304" pitchFamily="18" charset="0"/>
            </a:endParaRPr>
          </a:p>
          <a:p>
            <a:pPr marL="742950" lvl="1" indent="-285750">
              <a:lnSpc>
                <a:spcPct val="150000"/>
              </a:lnSpc>
              <a:buFont typeface="Wingdings" panose="05000000000000000000" pitchFamily="2" charset="2"/>
              <a:buChar char="ü"/>
            </a:pPr>
            <a:r>
              <a:rPr lang="zh-CN" altLang="en-US" b="1" dirty="0">
                <a:latin typeface="微软雅黑" panose="020B0503020204020204" pitchFamily="34" charset="-122"/>
                <a:ea typeface="微软雅黑" panose="020B0503020204020204" pitchFamily="34" charset="-122"/>
                <a:cs typeface="Times New Roman" panose="02020603050405020304" pitchFamily="18" charset="0"/>
              </a:rPr>
              <a:t>完美的财务管理和公共关系能力：</a:t>
            </a:r>
            <a:endParaRPr lang="en-US" altLang="zh-CN" b="1" dirty="0">
              <a:latin typeface="微软雅黑" panose="020B0503020204020204" pitchFamily="34" charset="-122"/>
              <a:ea typeface="微软雅黑" panose="020B0503020204020204" pitchFamily="34" charset="-122"/>
              <a:cs typeface="Times New Roman" panose="02020603050405020304" pitchFamily="18" charset="0"/>
            </a:endParaRPr>
          </a:p>
          <a:p>
            <a:pPr marL="1200150" lvl="2" indent="-285750">
              <a:lnSpc>
                <a:spcPct val="150000"/>
              </a:lnSpc>
              <a:buFont typeface="Wingdings" panose="05000000000000000000" pitchFamily="2" charset="2"/>
              <a:buChar char="ü"/>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任润厚是</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2011</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8</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月因为出任副省长而正式辞去董事长一职的。</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2011</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年中期潞安环能的营收增速还是大同煤业的两倍多，到了下半年却只剩下</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4.66%</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，不到大同煤业营收增速的八分之一</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3" name="图片 2">
            <a:extLst>
              <a:ext uri="{FF2B5EF4-FFF2-40B4-BE49-F238E27FC236}">
                <a16:creationId xmlns:a16="http://schemas.microsoft.com/office/drawing/2014/main" id="{04D661D4-D8D7-4030-BC26-E8B262FA7D72}"/>
              </a:ext>
            </a:extLst>
          </p:cNvPr>
          <p:cNvPicPr>
            <a:picLocks noChangeAspect="1"/>
          </p:cNvPicPr>
          <p:nvPr/>
        </p:nvPicPr>
        <p:blipFill>
          <a:blip r:embed="rId3"/>
          <a:stretch>
            <a:fillRect/>
          </a:stretch>
        </p:blipFill>
        <p:spPr>
          <a:xfrm>
            <a:off x="5311069" y="1402044"/>
            <a:ext cx="6756518" cy="4053911"/>
          </a:xfrm>
          <a:prstGeom prst="rect">
            <a:avLst/>
          </a:prstGeom>
        </p:spPr>
      </p:pic>
      <p:sp>
        <p:nvSpPr>
          <p:cNvPr id="6" name="矩形 5">
            <a:extLst>
              <a:ext uri="{FF2B5EF4-FFF2-40B4-BE49-F238E27FC236}">
                <a16:creationId xmlns:a16="http://schemas.microsoft.com/office/drawing/2014/main" id="{6F030CC9-E55F-41B8-B317-256B718EB0BF}"/>
              </a:ext>
            </a:extLst>
          </p:cNvPr>
          <p:cNvSpPr/>
          <p:nvPr/>
        </p:nvSpPr>
        <p:spPr>
          <a:xfrm>
            <a:off x="7163910" y="5455955"/>
            <a:ext cx="3050835" cy="418191"/>
          </a:xfrm>
          <a:prstGeom prst="rect">
            <a:avLst/>
          </a:prstGeom>
        </p:spPr>
        <p:txBody>
          <a:bodyPr wrap="none">
            <a:spAutoFit/>
          </a:bodyPr>
          <a:lstStyle/>
          <a:p>
            <a:pPr indent="127000" algn="ctr">
              <a:lnSpc>
                <a:spcPct val="150000"/>
              </a:lnSpc>
              <a:spcAft>
                <a:spcPts val="0"/>
              </a:spcAft>
            </a:pPr>
            <a:r>
              <a:rPr lang="zh-CN" altLang="zh-CN" sz="1600" kern="100" dirty="0">
                <a:solidFill>
                  <a:schemeClr val="bg1">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图</a:t>
            </a:r>
            <a:r>
              <a:rPr lang="zh-CN" altLang="en-US" sz="1600" kern="100" dirty="0">
                <a:solidFill>
                  <a:schemeClr val="bg1">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1600" kern="100" dirty="0">
                <a:solidFill>
                  <a:schemeClr val="bg1">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2011</a:t>
            </a:r>
            <a:r>
              <a:rPr lang="zh-CN" altLang="zh-CN" sz="1600" kern="100" dirty="0">
                <a:solidFill>
                  <a:schemeClr val="bg1">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年营业收入增速对比</a:t>
            </a:r>
          </a:p>
        </p:txBody>
      </p:sp>
    </p:spTree>
    <p:extLst>
      <p:ext uri="{BB962C8B-B14F-4D97-AF65-F5344CB8AC3E}">
        <p14:creationId xmlns:p14="http://schemas.microsoft.com/office/powerpoint/2010/main" val="231996118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7"/>
            <a:ext cx="5915617" cy="446573"/>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gn="l" defTabSz="866943" fontAlgn="base">
              <a:spcAft>
                <a:spcPct val="0"/>
              </a:spcAft>
              <a:defRPr/>
            </a:pP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 5</a:t>
            </a:r>
            <a:r>
              <a:rPr lang="en-US" altLang="zh-CN" sz="2400" b="1" dirty="0">
                <a:solidFill>
                  <a:prstClr val="black"/>
                </a:solidFill>
                <a:latin typeface="微软雅黑" panose="020B0503020204020204" pitchFamily="34" charset="-122"/>
                <a:ea typeface="微软雅黑" panose="020B0503020204020204" pitchFamily="34" charset="-122"/>
                <a:cs typeface="+mn-ea"/>
                <a:sym typeface="+mn-lt"/>
              </a:rPr>
              <a:t>/</a:t>
            </a:r>
            <a:r>
              <a:rPr lang="zh-CN" altLang="en-US" sz="2400" b="1" dirty="0">
                <a:solidFill>
                  <a:prstClr val="black"/>
                </a:solidFill>
                <a:latin typeface="微软雅黑" panose="020B0503020204020204" pitchFamily="34" charset="-122"/>
                <a:ea typeface="微软雅黑" panose="020B0503020204020204" pitchFamily="34" charset="-122"/>
                <a:cs typeface="+mn-ea"/>
                <a:sym typeface="+mn-lt"/>
              </a:rPr>
              <a:t>国企领导的政治晋升锦标赛</a:t>
            </a:r>
            <a:endPar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 name="文本框 1">
            <a:extLst>
              <a:ext uri="{FF2B5EF4-FFF2-40B4-BE49-F238E27FC236}">
                <a16:creationId xmlns:a16="http://schemas.microsoft.com/office/drawing/2014/main" id="{0605C926-C57A-4CBF-8A79-79DFF8B79737}"/>
              </a:ext>
            </a:extLst>
          </p:cNvPr>
          <p:cNvSpPr txBox="1"/>
          <p:nvPr/>
        </p:nvSpPr>
        <p:spPr>
          <a:xfrm>
            <a:off x="11582402" y="6299201"/>
            <a:ext cx="46735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600" dirty="0">
                <a:solidFill>
                  <a:prstClr val="black"/>
                </a:solidFill>
                <a:latin typeface="微软雅黑" panose="020B0503020204020204" pitchFamily="34" charset="-122"/>
                <a:ea typeface="微软雅黑" panose="020B0503020204020204" pitchFamily="34" charset="-122"/>
              </a:rPr>
              <a:t>15</a:t>
            </a:r>
            <a:endPar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 name="矩形 9">
            <a:extLst>
              <a:ext uri="{FF2B5EF4-FFF2-40B4-BE49-F238E27FC236}">
                <a16:creationId xmlns:a16="http://schemas.microsoft.com/office/drawing/2014/main" id="{CAA4D026-B41A-42A6-B10E-69D7C7E5CA48}"/>
              </a:ext>
            </a:extLst>
          </p:cNvPr>
          <p:cNvSpPr/>
          <p:nvPr/>
        </p:nvSpPr>
        <p:spPr>
          <a:xfrm>
            <a:off x="840783" y="1212499"/>
            <a:ext cx="10556241" cy="961289"/>
          </a:xfrm>
          <a:prstGeom prst="rect">
            <a:avLst/>
          </a:prstGeom>
        </p:spPr>
        <p:txBody>
          <a:bodyPr wrap="square">
            <a:spAutoFit/>
          </a:bodyPr>
          <a:lstStyle/>
          <a:p>
            <a:pPr>
              <a:lnSpc>
                <a:spcPct val="150000"/>
              </a:lnSpc>
            </a:pPr>
            <a:endParaRPr lang="en-US" altLang="zh-CN"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endParaRPr lang="zh-CN" altLang="en-US"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矩形 4">
            <a:extLst>
              <a:ext uri="{FF2B5EF4-FFF2-40B4-BE49-F238E27FC236}">
                <a16:creationId xmlns:a16="http://schemas.microsoft.com/office/drawing/2014/main" id="{2EAC69B6-4923-4A5E-B127-0EA164584216}"/>
              </a:ext>
            </a:extLst>
          </p:cNvPr>
          <p:cNvSpPr/>
          <p:nvPr/>
        </p:nvSpPr>
        <p:spPr>
          <a:xfrm>
            <a:off x="225376" y="707865"/>
            <a:ext cx="4864784" cy="4890891"/>
          </a:xfrm>
          <a:prstGeom prst="rect">
            <a:avLst/>
          </a:prstGeom>
        </p:spPr>
        <p:txBody>
          <a:bodyPr wrap="square">
            <a:spAutoFit/>
          </a:bodyPr>
          <a:lstStyle/>
          <a:p>
            <a:pPr marL="342900" indent="-342900">
              <a:lnSpc>
                <a:spcPct val="150000"/>
              </a:lnSpc>
              <a:buFont typeface="Wingdings" panose="05000000000000000000" pitchFamily="2" charset="2"/>
              <a:buChar char="u"/>
            </a:pPr>
            <a:r>
              <a:rPr lang="zh-CN" altLang="en-US" sz="2400" b="1" dirty="0">
                <a:latin typeface="微软雅黑" panose="020B0503020204020204" pitchFamily="34" charset="-122"/>
                <a:ea typeface="微软雅黑" panose="020B0503020204020204" pitchFamily="34" charset="-122"/>
                <a:cs typeface="Times New Roman" panose="02020603050405020304" pitchFamily="18" charset="0"/>
              </a:rPr>
              <a:t>案例分析：</a:t>
            </a:r>
            <a:r>
              <a:rPr lang="zh-CN" altLang="en-US" sz="2400"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从董事长到副省长：任润厚的晋升之路</a:t>
            </a:r>
            <a:endParaRPr lang="en-US" altLang="zh-CN" sz="2400" b="1" dirty="0">
              <a:latin typeface="微软雅黑" panose="020B0503020204020204" pitchFamily="34" charset="-122"/>
              <a:ea typeface="微软雅黑" panose="020B0503020204020204" pitchFamily="34" charset="-122"/>
              <a:cs typeface="Times New Roman" panose="02020603050405020304" pitchFamily="18" charset="0"/>
            </a:endParaRPr>
          </a:p>
          <a:p>
            <a:pPr marL="742950" lvl="1" indent="-285750">
              <a:lnSpc>
                <a:spcPct val="150000"/>
              </a:lnSpc>
              <a:buFont typeface="Wingdings" panose="05000000000000000000" pitchFamily="2" charset="2"/>
              <a:buChar char="ü"/>
            </a:pPr>
            <a:r>
              <a:rPr lang="zh-CN" altLang="en-US" b="1" dirty="0">
                <a:latin typeface="微软雅黑" panose="020B0503020204020204" pitchFamily="34" charset="-122"/>
                <a:ea typeface="微软雅黑" panose="020B0503020204020204" pitchFamily="34" charset="-122"/>
                <a:cs typeface="Times New Roman" panose="02020603050405020304" pitchFamily="18" charset="0"/>
              </a:rPr>
              <a:t>完美的财务管理和公共关系能力</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marL="1200150" lvl="2" indent="-285750">
              <a:lnSpc>
                <a:spcPct val="150000"/>
              </a:lnSpc>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公益性捐赠</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lvl="2">
              <a:lnSpc>
                <a:spcPct val="150000"/>
              </a:lnSpc>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在</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2008-2010</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这角逐锦标的关键三年，潞安环能公益性捐赠远超大同煤业</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lvl="2">
              <a:lnSpc>
                <a:spcPct val="150000"/>
              </a:lnSpc>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任润厚为了实现政治晋升，利用所控制的潞安环能的资源进行高调的公益性捐赠，以引起公众、媒体、特别是上级领导的关注，为其本人在政治晋升锦标赛上取得优势。</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矩形 5">
            <a:extLst>
              <a:ext uri="{FF2B5EF4-FFF2-40B4-BE49-F238E27FC236}">
                <a16:creationId xmlns:a16="http://schemas.microsoft.com/office/drawing/2014/main" id="{6F030CC9-E55F-41B8-B317-256B718EB0BF}"/>
              </a:ext>
            </a:extLst>
          </p:cNvPr>
          <p:cNvSpPr/>
          <p:nvPr/>
        </p:nvSpPr>
        <p:spPr>
          <a:xfrm>
            <a:off x="7101842" y="5695335"/>
            <a:ext cx="3185487" cy="418191"/>
          </a:xfrm>
          <a:prstGeom prst="rect">
            <a:avLst/>
          </a:prstGeom>
        </p:spPr>
        <p:txBody>
          <a:bodyPr wrap="none">
            <a:spAutoFit/>
          </a:bodyPr>
          <a:lstStyle/>
          <a:p>
            <a:pPr indent="127000" algn="ctr">
              <a:lnSpc>
                <a:spcPct val="150000"/>
              </a:lnSpc>
              <a:spcAft>
                <a:spcPts val="0"/>
              </a:spcAft>
            </a:pPr>
            <a:r>
              <a:rPr lang="zh-CN" altLang="en-US" sz="1600" kern="100" dirty="0">
                <a:solidFill>
                  <a:schemeClr val="bg1">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图：锦标赛期间公益性捐赠情况</a:t>
            </a:r>
            <a:endParaRPr lang="zh-CN" altLang="zh-CN" sz="1600" kern="100" dirty="0">
              <a:solidFill>
                <a:schemeClr val="bg1">
                  <a:lumMod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4" name="图片 3">
            <a:extLst>
              <a:ext uri="{FF2B5EF4-FFF2-40B4-BE49-F238E27FC236}">
                <a16:creationId xmlns:a16="http://schemas.microsoft.com/office/drawing/2014/main" id="{A98961E9-3D1C-4140-A5C6-0E674A090FD2}"/>
              </a:ext>
            </a:extLst>
          </p:cNvPr>
          <p:cNvPicPr>
            <a:picLocks noChangeAspect="1"/>
          </p:cNvPicPr>
          <p:nvPr/>
        </p:nvPicPr>
        <p:blipFill>
          <a:blip r:embed="rId3"/>
          <a:stretch>
            <a:fillRect/>
          </a:stretch>
        </p:blipFill>
        <p:spPr>
          <a:xfrm>
            <a:off x="5090160" y="1559289"/>
            <a:ext cx="6876464" cy="4133194"/>
          </a:xfrm>
          <a:prstGeom prst="rect">
            <a:avLst/>
          </a:prstGeom>
        </p:spPr>
      </p:pic>
    </p:spTree>
    <p:extLst>
      <p:ext uri="{BB962C8B-B14F-4D97-AF65-F5344CB8AC3E}">
        <p14:creationId xmlns:p14="http://schemas.microsoft.com/office/powerpoint/2010/main" val="252324778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7"/>
            <a:ext cx="5915617" cy="446573"/>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gn="l" defTabSz="866943" fontAlgn="base">
              <a:spcAft>
                <a:spcPct val="0"/>
              </a:spcAft>
              <a:defRPr/>
            </a:pP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 5</a:t>
            </a:r>
            <a:r>
              <a:rPr lang="en-US" altLang="zh-CN" sz="2400" b="1" dirty="0">
                <a:solidFill>
                  <a:prstClr val="black"/>
                </a:solidFill>
                <a:latin typeface="微软雅黑" panose="020B0503020204020204" pitchFamily="34" charset="-122"/>
                <a:ea typeface="微软雅黑" panose="020B0503020204020204" pitchFamily="34" charset="-122"/>
                <a:cs typeface="+mn-ea"/>
                <a:sym typeface="+mn-lt"/>
              </a:rPr>
              <a:t>/</a:t>
            </a:r>
            <a:r>
              <a:rPr lang="zh-CN" altLang="en-US" sz="2400" b="1" dirty="0">
                <a:solidFill>
                  <a:prstClr val="black"/>
                </a:solidFill>
                <a:latin typeface="微软雅黑" panose="020B0503020204020204" pitchFamily="34" charset="-122"/>
                <a:ea typeface="微软雅黑" panose="020B0503020204020204" pitchFamily="34" charset="-122"/>
                <a:cs typeface="+mn-ea"/>
                <a:sym typeface="+mn-lt"/>
              </a:rPr>
              <a:t>国企领导的政治晋升锦标赛</a:t>
            </a:r>
            <a:endPar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 name="文本框 1">
            <a:extLst>
              <a:ext uri="{FF2B5EF4-FFF2-40B4-BE49-F238E27FC236}">
                <a16:creationId xmlns:a16="http://schemas.microsoft.com/office/drawing/2014/main" id="{0605C926-C57A-4CBF-8A79-79DFF8B79737}"/>
              </a:ext>
            </a:extLst>
          </p:cNvPr>
          <p:cNvSpPr txBox="1"/>
          <p:nvPr/>
        </p:nvSpPr>
        <p:spPr>
          <a:xfrm>
            <a:off x="11582401" y="6299200"/>
            <a:ext cx="507997"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600" dirty="0">
                <a:solidFill>
                  <a:prstClr val="black"/>
                </a:solidFill>
                <a:latin typeface="微软雅黑" panose="020B0503020204020204" pitchFamily="34" charset="-122"/>
                <a:ea typeface="微软雅黑" panose="020B0503020204020204" pitchFamily="34" charset="-122"/>
              </a:rPr>
              <a:t>16</a:t>
            </a:r>
            <a:endPar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 name="矩形 9">
            <a:extLst>
              <a:ext uri="{FF2B5EF4-FFF2-40B4-BE49-F238E27FC236}">
                <a16:creationId xmlns:a16="http://schemas.microsoft.com/office/drawing/2014/main" id="{CAA4D026-B41A-42A6-B10E-69D7C7E5CA48}"/>
              </a:ext>
            </a:extLst>
          </p:cNvPr>
          <p:cNvSpPr/>
          <p:nvPr/>
        </p:nvSpPr>
        <p:spPr>
          <a:xfrm>
            <a:off x="840783" y="1212499"/>
            <a:ext cx="10556241" cy="961289"/>
          </a:xfrm>
          <a:prstGeom prst="rect">
            <a:avLst/>
          </a:prstGeom>
        </p:spPr>
        <p:txBody>
          <a:bodyPr wrap="square">
            <a:spAutoFit/>
          </a:bodyPr>
          <a:lstStyle/>
          <a:p>
            <a:pPr>
              <a:lnSpc>
                <a:spcPct val="150000"/>
              </a:lnSpc>
            </a:pPr>
            <a:endParaRPr lang="en-US" altLang="zh-CN"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endParaRPr lang="zh-CN" altLang="en-US"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矩形 4">
            <a:extLst>
              <a:ext uri="{FF2B5EF4-FFF2-40B4-BE49-F238E27FC236}">
                <a16:creationId xmlns:a16="http://schemas.microsoft.com/office/drawing/2014/main" id="{2EAC69B6-4923-4A5E-B127-0EA164584216}"/>
              </a:ext>
            </a:extLst>
          </p:cNvPr>
          <p:cNvSpPr/>
          <p:nvPr/>
        </p:nvSpPr>
        <p:spPr>
          <a:xfrm>
            <a:off x="362621" y="771191"/>
            <a:ext cx="11128339" cy="1843903"/>
          </a:xfrm>
          <a:prstGeom prst="rect">
            <a:avLst/>
          </a:prstGeom>
        </p:spPr>
        <p:txBody>
          <a:bodyPr wrap="square">
            <a:spAutoFit/>
          </a:bodyPr>
          <a:lstStyle/>
          <a:p>
            <a:pPr marL="342900" indent="-342900">
              <a:lnSpc>
                <a:spcPct val="150000"/>
              </a:lnSpc>
              <a:buFont typeface="Wingdings" panose="05000000000000000000" pitchFamily="2" charset="2"/>
              <a:buChar char="u"/>
            </a:pPr>
            <a:r>
              <a:rPr lang="zh-CN" altLang="en-US" sz="2400" b="1" dirty="0">
                <a:latin typeface="微软雅黑" panose="020B0503020204020204" pitchFamily="34" charset="-122"/>
                <a:ea typeface="微软雅黑" panose="020B0503020204020204" pitchFamily="34" charset="-122"/>
                <a:cs typeface="Times New Roman" panose="02020603050405020304" pitchFamily="18" charset="0"/>
              </a:rPr>
              <a:t>案例分析：</a:t>
            </a:r>
            <a:r>
              <a:rPr lang="zh-CN" altLang="en-US" sz="2400"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从董事长到副省长：任润厚的晋升之路</a:t>
            </a:r>
            <a:endParaRPr lang="en-US" altLang="zh-CN" sz="2400" b="1" dirty="0">
              <a:latin typeface="微软雅黑" panose="020B0503020204020204" pitchFamily="34" charset="-122"/>
              <a:ea typeface="微软雅黑" panose="020B0503020204020204" pitchFamily="34" charset="-122"/>
              <a:cs typeface="Times New Roman" panose="02020603050405020304" pitchFamily="18" charset="0"/>
            </a:endParaRPr>
          </a:p>
          <a:p>
            <a:pPr marL="742950" lvl="1" indent="-285750">
              <a:lnSpc>
                <a:spcPct val="150000"/>
              </a:lnSpc>
              <a:buFont typeface="Wingdings" panose="05000000000000000000" pitchFamily="2" charset="2"/>
              <a:buChar char="ü"/>
            </a:pPr>
            <a:r>
              <a:rPr lang="zh-CN" altLang="en-US" b="1" dirty="0">
                <a:latin typeface="微软雅黑" panose="020B0503020204020204" pitchFamily="34" charset="-122"/>
                <a:ea typeface="微软雅黑" panose="020B0503020204020204" pitchFamily="34" charset="-122"/>
                <a:cs typeface="Times New Roman" panose="02020603050405020304" pitchFamily="18" charset="0"/>
              </a:rPr>
              <a:t>这种利用企业资源完成个人政治晋升目标的行为对企业的长期发展到底是有益还是有害呢？</a:t>
            </a:r>
            <a:endParaRPr lang="en-US" altLang="zh-CN" b="1" dirty="0">
              <a:latin typeface="微软雅黑" panose="020B0503020204020204" pitchFamily="34" charset="-122"/>
              <a:ea typeface="微软雅黑" panose="020B0503020204020204" pitchFamily="34" charset="-122"/>
              <a:cs typeface="Times New Roman" panose="02020603050405020304" pitchFamily="18" charset="0"/>
            </a:endParaRPr>
          </a:p>
          <a:p>
            <a:pPr lvl="1">
              <a:lnSpc>
                <a:spcPct val="150000"/>
              </a:lnSpc>
            </a:pPr>
            <a:r>
              <a:rPr lang="en-US" altLang="zh-CN"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    2011</a:t>
            </a:r>
            <a:r>
              <a:rPr lang="zh-CN" altLang="en-US"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年，任润厚走马上任山西省副省长，而潞安环能面临的是营业总收入及净利润均大幅萎缩的逐渐恶化的经营情况</a:t>
            </a:r>
            <a:endParaRPr lang="en-US" altLang="zh-CN"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矩形 5">
            <a:extLst>
              <a:ext uri="{FF2B5EF4-FFF2-40B4-BE49-F238E27FC236}">
                <a16:creationId xmlns:a16="http://schemas.microsoft.com/office/drawing/2014/main" id="{6F030CC9-E55F-41B8-B317-256B718EB0BF}"/>
              </a:ext>
            </a:extLst>
          </p:cNvPr>
          <p:cNvSpPr/>
          <p:nvPr/>
        </p:nvSpPr>
        <p:spPr>
          <a:xfrm>
            <a:off x="4913625" y="5963920"/>
            <a:ext cx="2364750" cy="418191"/>
          </a:xfrm>
          <a:prstGeom prst="rect">
            <a:avLst/>
          </a:prstGeom>
        </p:spPr>
        <p:txBody>
          <a:bodyPr wrap="none">
            <a:spAutoFit/>
          </a:bodyPr>
          <a:lstStyle/>
          <a:p>
            <a:pPr indent="127000" algn="ctr">
              <a:lnSpc>
                <a:spcPct val="150000"/>
              </a:lnSpc>
              <a:spcAft>
                <a:spcPts val="0"/>
              </a:spcAft>
            </a:pPr>
            <a:r>
              <a:rPr lang="zh-CN" altLang="en-US" sz="1600" kern="100" dirty="0">
                <a:solidFill>
                  <a:schemeClr val="bg1">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图：潞安环能经营情况</a:t>
            </a:r>
            <a:endParaRPr lang="zh-CN" altLang="zh-CN" sz="1600" kern="100" dirty="0">
              <a:solidFill>
                <a:schemeClr val="bg1">
                  <a:lumMod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7" name="图片 6">
            <a:extLst>
              <a:ext uri="{FF2B5EF4-FFF2-40B4-BE49-F238E27FC236}">
                <a16:creationId xmlns:a16="http://schemas.microsoft.com/office/drawing/2014/main" id="{7EB13AEB-C3CC-4ACC-BD38-CEF6BC13C5F1}"/>
              </a:ext>
            </a:extLst>
          </p:cNvPr>
          <p:cNvPicPr>
            <a:picLocks noChangeAspect="1"/>
          </p:cNvPicPr>
          <p:nvPr/>
        </p:nvPicPr>
        <p:blipFill>
          <a:blip r:embed="rId3"/>
          <a:stretch>
            <a:fillRect/>
          </a:stretch>
        </p:blipFill>
        <p:spPr>
          <a:xfrm>
            <a:off x="2966720" y="2425187"/>
            <a:ext cx="6471920" cy="3538733"/>
          </a:xfrm>
          <a:prstGeom prst="rect">
            <a:avLst/>
          </a:prstGeom>
        </p:spPr>
      </p:pic>
    </p:spTree>
    <p:extLst>
      <p:ext uri="{BB962C8B-B14F-4D97-AF65-F5344CB8AC3E}">
        <p14:creationId xmlns:p14="http://schemas.microsoft.com/office/powerpoint/2010/main" val="311081096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7"/>
            <a:ext cx="5915617" cy="446573"/>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866943"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 6/</a:t>
            </a:r>
            <a:r>
              <a:rPr lang="zh-CN" altLang="en-US" sz="2400" b="1" dirty="0">
                <a:solidFill>
                  <a:prstClr val="black"/>
                </a:solidFill>
                <a:latin typeface="微软雅黑" panose="020B0503020204020204" pitchFamily="34" charset="-122"/>
                <a:ea typeface="微软雅黑" panose="020B0503020204020204" pitchFamily="34" charset="-122"/>
                <a:cs typeface="+mn-ea"/>
                <a:sym typeface="+mn-lt"/>
              </a:rPr>
              <a:t>锦标赛后的小结</a:t>
            </a:r>
            <a:endPar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 name="文本框 1">
            <a:extLst>
              <a:ext uri="{FF2B5EF4-FFF2-40B4-BE49-F238E27FC236}">
                <a16:creationId xmlns:a16="http://schemas.microsoft.com/office/drawing/2014/main" id="{0605C926-C57A-4CBF-8A79-79DFF8B79737}"/>
              </a:ext>
            </a:extLst>
          </p:cNvPr>
          <p:cNvSpPr txBox="1"/>
          <p:nvPr/>
        </p:nvSpPr>
        <p:spPr>
          <a:xfrm>
            <a:off x="11582402" y="6299201"/>
            <a:ext cx="50799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600" dirty="0">
                <a:solidFill>
                  <a:prstClr val="black"/>
                </a:solidFill>
                <a:latin typeface="微软雅黑" panose="020B0503020204020204" pitchFamily="34" charset="-122"/>
                <a:ea typeface="微软雅黑" panose="020B0503020204020204" pitchFamily="34" charset="-122"/>
              </a:rPr>
              <a:t>17</a:t>
            </a:r>
            <a:endPar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 name="矩形 9">
            <a:extLst>
              <a:ext uri="{FF2B5EF4-FFF2-40B4-BE49-F238E27FC236}">
                <a16:creationId xmlns:a16="http://schemas.microsoft.com/office/drawing/2014/main" id="{CAA4D026-B41A-42A6-B10E-69D7C7E5CA48}"/>
              </a:ext>
            </a:extLst>
          </p:cNvPr>
          <p:cNvSpPr/>
          <p:nvPr/>
        </p:nvSpPr>
        <p:spPr>
          <a:xfrm>
            <a:off x="840783" y="1598579"/>
            <a:ext cx="10556241" cy="3413563"/>
          </a:xfrm>
          <a:prstGeom prst="rect">
            <a:avLst/>
          </a:prstGeom>
        </p:spPr>
        <p:txBody>
          <a:bodyPr wrap="square">
            <a:spAutoFit/>
          </a:bodyPr>
          <a:lstStyle/>
          <a:p>
            <a:pPr>
              <a:lnSpc>
                <a:spcPct val="200000"/>
              </a:lnSpc>
            </a:pPr>
            <a:r>
              <a:rPr lang="en-US" altLang="zh-CN" sz="2400" b="1" dirty="0">
                <a:latin typeface="微软雅黑" panose="020B0503020204020204" pitchFamily="34" charset="-122"/>
                <a:ea typeface="微软雅黑" panose="020B0503020204020204" pitchFamily="34" charset="-122"/>
                <a:cs typeface="Times New Roman" panose="02020603050405020304" pitchFamily="18" charset="0"/>
              </a:rPr>
              <a:t>1. </a:t>
            </a:r>
            <a:r>
              <a:rPr lang="zh-CN" altLang="en-US" sz="2400" b="1" dirty="0">
                <a:latin typeface="微软雅黑" panose="020B0503020204020204" pitchFamily="34" charset="-122"/>
                <a:ea typeface="微软雅黑" panose="020B0503020204020204" pitchFamily="34" charset="-122"/>
                <a:cs typeface="Times New Roman" panose="02020603050405020304" pitchFamily="18" charset="0"/>
              </a:rPr>
              <a:t>公司的薪酬设计往往遵循锦标赛理论</a:t>
            </a:r>
            <a:r>
              <a:rPr lang="en-US" altLang="zh-CN" sz="2400" b="1"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4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不同级别的员工工资有断崖式的区别</a:t>
            </a:r>
            <a:r>
              <a:rPr lang="zh-CN" altLang="en-US" sz="2400" b="1" dirty="0">
                <a:latin typeface="微软雅黑" panose="020B0503020204020204" pitchFamily="34" charset="-122"/>
                <a:ea typeface="微软雅黑" panose="020B0503020204020204" pitchFamily="34" charset="-122"/>
                <a:cs typeface="Times New Roman" panose="02020603050405020304" pitchFamily="18" charset="0"/>
              </a:rPr>
              <a:t>。</a:t>
            </a:r>
          </a:p>
          <a:p>
            <a:pPr>
              <a:lnSpc>
                <a:spcPct val="200000"/>
              </a:lnSpc>
            </a:pPr>
            <a:r>
              <a:rPr lang="en-US" altLang="zh-CN" sz="2400" b="1" dirty="0">
                <a:latin typeface="微软雅黑" panose="020B0503020204020204" pitchFamily="34" charset="-122"/>
                <a:ea typeface="微软雅黑" panose="020B0503020204020204" pitchFamily="34" charset="-122"/>
                <a:cs typeface="Times New Roman" panose="02020603050405020304" pitchFamily="18" charset="0"/>
              </a:rPr>
              <a:t>2. </a:t>
            </a:r>
            <a:r>
              <a:rPr lang="zh-CN" altLang="en-US" sz="2400" b="1" dirty="0">
                <a:latin typeface="微软雅黑" panose="020B0503020204020204" pitchFamily="34" charset="-122"/>
                <a:ea typeface="微软雅黑" panose="020B0503020204020204" pitchFamily="34" charset="-122"/>
                <a:cs typeface="Times New Roman" panose="02020603050405020304" pitchFamily="18" charset="0"/>
              </a:rPr>
              <a:t>锦标赛理论提倡按照员工的</a:t>
            </a:r>
            <a:r>
              <a:rPr lang="zh-CN" altLang="en-US" sz="24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相对表现</a:t>
            </a:r>
            <a:r>
              <a:rPr lang="zh-CN" altLang="en-US" sz="2400" b="1" dirty="0">
                <a:latin typeface="微软雅黑" panose="020B0503020204020204" pitchFamily="34" charset="-122"/>
                <a:ea typeface="微软雅黑" panose="020B0503020204020204" pitchFamily="34" charset="-122"/>
                <a:cs typeface="Times New Roman" panose="02020603050405020304" pitchFamily="18" charset="0"/>
              </a:rPr>
              <a:t>（而不是绝对表现）进行奖励。</a:t>
            </a:r>
          </a:p>
          <a:p>
            <a:pPr>
              <a:lnSpc>
                <a:spcPct val="200000"/>
              </a:lnSpc>
            </a:pPr>
            <a:r>
              <a:rPr lang="en-US" altLang="zh-CN" sz="2400" b="1" dirty="0">
                <a:latin typeface="微软雅黑" panose="020B0503020204020204" pitchFamily="34" charset="-122"/>
                <a:ea typeface="微软雅黑" panose="020B0503020204020204" pitchFamily="34" charset="-122"/>
                <a:cs typeface="Times New Roman" panose="02020603050405020304" pitchFamily="18" charset="0"/>
              </a:rPr>
              <a:t>3. </a:t>
            </a:r>
            <a:r>
              <a:rPr lang="zh-CN" altLang="en-US" sz="2400" b="1" dirty="0">
                <a:latin typeface="微软雅黑" panose="020B0503020204020204" pitchFamily="34" charset="-122"/>
                <a:ea typeface="微软雅黑" panose="020B0503020204020204" pitchFamily="34" charset="-122"/>
                <a:cs typeface="Times New Roman" panose="02020603050405020304" pitchFamily="18" charset="0"/>
              </a:rPr>
              <a:t>我国国企中有十分特殊的奖励机制</a:t>
            </a:r>
            <a:r>
              <a:rPr lang="en-US" altLang="zh-CN" sz="2400" b="1"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4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政治晋升锦标赛</a:t>
            </a:r>
            <a:r>
              <a:rPr lang="zh-CN" altLang="en-US" sz="2400" b="1" dirty="0">
                <a:latin typeface="微软雅黑" panose="020B0503020204020204" pitchFamily="34" charset="-122"/>
                <a:ea typeface="微软雅黑" panose="020B0503020204020204" pitchFamily="34" charset="-122"/>
                <a:cs typeface="Times New Roman" panose="02020603050405020304" pitchFamily="18" charset="0"/>
              </a:rPr>
              <a:t>。 “商而优则仕”是很多国企管理者在锦标赛中追求的目标。</a:t>
            </a:r>
          </a:p>
          <a:p>
            <a:pPr>
              <a:lnSpc>
                <a:spcPct val="150000"/>
              </a:lnSpc>
            </a:pPr>
            <a:endParaRPr lang="en-US" altLang="zh-CN" i="1" dirty="0">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348793910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7"/>
            <a:ext cx="5915617" cy="446573"/>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866943"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 6/</a:t>
            </a:r>
            <a:r>
              <a:rPr lang="zh-CN" altLang="en-US" sz="2400" b="1" dirty="0">
                <a:solidFill>
                  <a:prstClr val="black"/>
                </a:solidFill>
                <a:latin typeface="微软雅黑" panose="020B0503020204020204" pitchFamily="34" charset="-122"/>
                <a:ea typeface="微软雅黑" panose="020B0503020204020204" pitchFamily="34" charset="-122"/>
                <a:cs typeface="+mn-ea"/>
                <a:sym typeface="+mn-lt"/>
              </a:rPr>
              <a:t>锦标赛后的小结</a:t>
            </a:r>
            <a:endPar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 name="文本框 1">
            <a:extLst>
              <a:ext uri="{FF2B5EF4-FFF2-40B4-BE49-F238E27FC236}">
                <a16:creationId xmlns:a16="http://schemas.microsoft.com/office/drawing/2014/main" id="{0605C926-C57A-4CBF-8A79-79DFF8B79737}"/>
              </a:ext>
            </a:extLst>
          </p:cNvPr>
          <p:cNvSpPr txBox="1"/>
          <p:nvPr/>
        </p:nvSpPr>
        <p:spPr>
          <a:xfrm>
            <a:off x="11582402" y="6299200"/>
            <a:ext cx="26416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4</a:t>
            </a:r>
            <a:endPar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 name="矩形 9">
            <a:extLst>
              <a:ext uri="{FF2B5EF4-FFF2-40B4-BE49-F238E27FC236}">
                <a16:creationId xmlns:a16="http://schemas.microsoft.com/office/drawing/2014/main" id="{CAA4D026-B41A-42A6-B10E-69D7C7E5CA48}"/>
              </a:ext>
            </a:extLst>
          </p:cNvPr>
          <p:cNvSpPr/>
          <p:nvPr/>
        </p:nvSpPr>
        <p:spPr>
          <a:xfrm>
            <a:off x="840783" y="1507139"/>
            <a:ext cx="10741619" cy="3148106"/>
          </a:xfrm>
          <a:prstGeom prst="rect">
            <a:avLst/>
          </a:prstGeom>
        </p:spPr>
        <p:txBody>
          <a:bodyPr wrap="square">
            <a:spAutoFit/>
          </a:bodyPr>
          <a:lstStyle/>
          <a:p>
            <a:pPr>
              <a:lnSpc>
                <a:spcPct val="200000"/>
              </a:lnSpc>
            </a:pPr>
            <a:r>
              <a:rPr lang="zh-CN" altLang="en-US" sz="2400" b="1" dirty="0">
                <a:latin typeface="微软雅黑" panose="020B0503020204020204" pitchFamily="34" charset="-122"/>
                <a:ea typeface="微软雅黑" panose="020B0503020204020204" pitchFamily="34" charset="-122"/>
                <a:cs typeface="Times New Roman" panose="02020603050405020304" pitchFamily="18" charset="0"/>
              </a:rPr>
              <a:t>思考题：</a:t>
            </a:r>
            <a:endParaRPr lang="en-US" altLang="zh-CN" sz="2400" b="1" dirty="0">
              <a:latin typeface="微软雅黑" panose="020B0503020204020204" pitchFamily="34" charset="-122"/>
              <a:ea typeface="微软雅黑" panose="020B0503020204020204" pitchFamily="34" charset="-122"/>
              <a:cs typeface="Times New Roman" panose="02020603050405020304" pitchFamily="18" charset="0"/>
            </a:endParaRPr>
          </a:p>
          <a:p>
            <a:pPr>
              <a:lnSpc>
                <a:spcPct val="200000"/>
              </a:lnSpc>
            </a:pPr>
            <a:r>
              <a:rPr lang="en-US" altLang="zh-CN" i="1"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2000" i="1" dirty="0">
                <a:latin typeface="微软雅黑" panose="020B0503020204020204" pitchFamily="34" charset="-122"/>
                <a:ea typeface="微软雅黑" panose="020B0503020204020204" pitchFamily="34" charset="-122"/>
                <a:cs typeface="Times New Roman" panose="02020603050405020304" pitchFamily="18" charset="0"/>
              </a:rPr>
              <a:t>我供职于一家人才济济的著名企业，但看不到升职的希望。我的一位好友在一家平庸的传统机构，一直在升职。他说这与他的能力无关，而与单位内人员的素质有关。我应该选择一份，其他人都很平庸，而我最优秀的工作，还是选择一家人才济济，而我难以晋升的单位？</a:t>
            </a:r>
          </a:p>
          <a:p>
            <a:pPr>
              <a:lnSpc>
                <a:spcPct val="200000"/>
              </a:lnSpc>
            </a:pPr>
            <a:endParaRPr lang="en-US" altLang="zh-CN" i="1" dirty="0">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363641798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699" y="500674"/>
            <a:ext cx="5785338" cy="5785338"/>
          </a:xfrm>
          <a:prstGeom prst="rect">
            <a:avLst/>
          </a:prstGeom>
        </p:spPr>
      </p:pic>
      <p:sp>
        <p:nvSpPr>
          <p:cNvPr id="2" name="灯片编号占位符 1">
            <a:extLst>
              <a:ext uri="{FF2B5EF4-FFF2-40B4-BE49-F238E27FC236}">
                <a16:creationId xmlns:a16="http://schemas.microsoft.com/office/drawing/2014/main" id="{A2F2C01A-9FF8-444B-A56B-CDB2F4C4BF17}"/>
              </a:ext>
            </a:extLst>
          </p:cNvPr>
          <p:cNvSpPr>
            <a:spLocks noGrp="1"/>
          </p:cNvSpPr>
          <p:nvPr>
            <p:ph type="sldNum" sz="quarter" idx="2"/>
          </p:nvPr>
        </p:nvSpPr>
        <p:spPr/>
        <p:txBody>
          <a:bodyPr/>
          <a:lstStyle/>
          <a:p>
            <a:pPr marL="0" marR="0" lvl="0" indent="0" algn="r" defTabSz="410765" rtl="0" eaLnBrk="1" fontAlgn="auto" latinLnBrk="0" hangingPunct="0">
              <a:lnSpc>
                <a:spcPct val="100000"/>
              </a:lnSpc>
              <a:spcBef>
                <a:spcPts val="0"/>
              </a:spcBef>
              <a:spcAft>
                <a:spcPts val="0"/>
              </a:spcAft>
              <a:buClrTx/>
              <a:buSzTx/>
              <a:buFontTx/>
              <a:buNone/>
              <a:tabLst/>
              <a:defRPr/>
            </a:pPr>
            <a:fld id="{86CB4B4D-7CA3-9044-876B-883B54F8677D}" type="slidenum">
              <a:rPr kumimoji="0" lang="en-US" altLang="zh-CN" sz="1200" b="0" i="0" u="none" strike="noStrike" kern="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410765" rtl="0" eaLnBrk="1" fontAlgn="auto" latinLnBrk="0" hangingPunct="0">
                <a:lnSpc>
                  <a:spcPct val="100000"/>
                </a:lnSpc>
                <a:spcBef>
                  <a:spcPts val="0"/>
                </a:spcBef>
                <a:spcAft>
                  <a:spcPts val="0"/>
                </a:spcAft>
                <a:buClrTx/>
                <a:buSzTx/>
                <a:buFontTx/>
                <a:buNone/>
                <a:tabLst/>
                <a:defRPr/>
              </a:pPr>
              <a:t>20</a:t>
            </a:fld>
            <a:endParaRPr kumimoji="0" lang="en-US" altLang="zh-CN" sz="12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pic>
        <p:nvPicPr>
          <p:cNvPr id="6" name="图片 5"/>
          <p:cNvPicPr>
            <a:picLocks noChangeAspect="1"/>
          </p:cNvPicPr>
          <p:nvPr/>
        </p:nvPicPr>
        <p:blipFill>
          <a:blip r:embed="rId3"/>
          <a:stretch>
            <a:fillRect/>
          </a:stretch>
        </p:blipFill>
        <p:spPr>
          <a:xfrm>
            <a:off x="6103060" y="1982666"/>
            <a:ext cx="3591658" cy="3591658"/>
          </a:xfrm>
          <a:prstGeom prst="rect">
            <a:avLst/>
          </a:prstGeom>
        </p:spPr>
      </p:pic>
    </p:spTree>
    <p:extLst>
      <p:ext uri="{BB962C8B-B14F-4D97-AF65-F5344CB8AC3E}">
        <p14:creationId xmlns:p14="http://schemas.microsoft.com/office/powerpoint/2010/main" val="3225773717"/>
      </p:ext>
    </p:extLst>
  </p:cSld>
  <p:clrMapOvr>
    <a:masterClrMapping/>
  </p:clrMapOvr>
  <p:transition spd="med"/>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303</TotalTime>
  <Words>2418</Words>
  <Application>Microsoft Office PowerPoint</Application>
  <PresentationFormat>宽屏</PresentationFormat>
  <Paragraphs>165</Paragraphs>
  <Slides>20</Slides>
  <Notes>18</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20</vt:i4>
      </vt:variant>
    </vt:vector>
  </HeadingPairs>
  <TitlesOfParts>
    <vt:vector size="29" baseType="lpstr">
      <vt:lpstr>等线</vt:lpstr>
      <vt:lpstr>等线 Light</vt:lpstr>
      <vt:lpstr>宋体</vt:lpstr>
      <vt:lpstr>微软雅黑</vt:lpstr>
      <vt:lpstr>Arial</vt:lpstr>
      <vt:lpstr>Calibri</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西西 郑</dc:creator>
  <cp:lastModifiedBy>Huasheng Gao</cp:lastModifiedBy>
  <cp:revision>22</cp:revision>
  <dcterms:created xsi:type="dcterms:W3CDTF">2020-04-06T11:10:29Z</dcterms:created>
  <dcterms:modified xsi:type="dcterms:W3CDTF">2021-01-11T09:22:31Z</dcterms:modified>
</cp:coreProperties>
</file>